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8"/>
  </p:notesMasterIdLst>
  <p:sldIdLst>
    <p:sldId id="288" r:id="rId2"/>
    <p:sldId id="323" r:id="rId3"/>
    <p:sldId id="293" r:id="rId4"/>
    <p:sldId id="309" r:id="rId5"/>
    <p:sldId id="322" r:id="rId6"/>
    <p:sldId id="325" r:id="rId7"/>
    <p:sldId id="324" r:id="rId8"/>
    <p:sldId id="320" r:id="rId9"/>
    <p:sldId id="321" r:id="rId10"/>
    <p:sldId id="310" r:id="rId11"/>
    <p:sldId id="314" r:id="rId12"/>
    <p:sldId id="326" r:id="rId13"/>
    <p:sldId id="311" r:id="rId14"/>
    <p:sldId id="312" r:id="rId15"/>
    <p:sldId id="313" r:id="rId16"/>
    <p:sldId id="317" r:id="rId17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Roers" initials="DR" lastIdx="1" clrIdx="0">
    <p:extLst>
      <p:ext uri="{19B8F6BF-5375-455C-9EA6-DF929625EA0E}">
        <p15:presenceInfo xmlns:p15="http://schemas.microsoft.com/office/powerpoint/2012/main" userId="S::DRoers@allconstructiongroup.com::46f7e7bb-d51c-4fb6-8a19-5439741f00d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9079"/>
    <a:srgbClr val="D24716"/>
    <a:srgbClr val="CC6600"/>
    <a:srgbClr val="00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24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0CDEED-E3C8-453D-9E6E-75400679971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5B0970-F5AB-468D-9D21-583490DD368B}">
      <dgm:prSet phldrT="[Text]"/>
      <dgm:spPr>
        <a:solidFill>
          <a:srgbClr val="8A9079"/>
        </a:solidFill>
      </dgm:spPr>
      <dgm:t>
        <a:bodyPr/>
        <a:lstStyle/>
        <a:p>
          <a:r>
            <a:rPr lang="en-US" dirty="0">
              <a:latin typeface="Abadi" panose="020B0604020104020204" pitchFamily="34" charset="0"/>
            </a:rPr>
            <a:t>1</a:t>
          </a:r>
        </a:p>
      </dgm:t>
    </dgm:pt>
    <dgm:pt modelId="{7CABFC69-428C-4016-AF45-BB6652F7D732}" type="parTrans" cxnId="{51AF0D04-0DC6-4B54-ABA0-E037A62E1D76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6DF98475-F6AA-48F5-A6A3-F1998CA3F1B5}" type="sibTrans" cxnId="{51AF0D04-0DC6-4B54-ABA0-E037A62E1D76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1E2BEEA0-F435-43D0-A50A-A17E26B3EBD4}">
      <dgm:prSet phldrT="[Text]"/>
      <dgm:spPr/>
      <dgm:t>
        <a:bodyPr/>
        <a:lstStyle/>
        <a:p>
          <a:r>
            <a:rPr lang="en-US" dirty="0">
              <a:latin typeface="Abadi" panose="020B0604020104020204" pitchFamily="34" charset="0"/>
            </a:rPr>
            <a:t>Overview of the project</a:t>
          </a:r>
        </a:p>
      </dgm:t>
    </dgm:pt>
    <dgm:pt modelId="{75015537-EF98-4621-8508-541ED3CDC940}" type="parTrans" cxnId="{B6A43476-7CB1-480F-A931-3541F78B2F61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DF85C62D-6355-4008-94E8-A22DF8A1377A}" type="sibTrans" cxnId="{B6A43476-7CB1-480F-A931-3541F78B2F61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29C99748-D0E1-46FB-A8C8-71C176FE34CC}">
      <dgm:prSet phldrT="[Text]"/>
      <dgm:spPr>
        <a:solidFill>
          <a:srgbClr val="8A9079"/>
        </a:solidFill>
      </dgm:spPr>
      <dgm:t>
        <a:bodyPr/>
        <a:lstStyle/>
        <a:p>
          <a:r>
            <a:rPr lang="en-US" dirty="0">
              <a:latin typeface="Abadi" panose="020B0604020104020204" pitchFamily="34" charset="0"/>
            </a:rPr>
            <a:t>2</a:t>
          </a:r>
        </a:p>
      </dgm:t>
    </dgm:pt>
    <dgm:pt modelId="{4D57A7BE-7C58-4D2D-87FC-729363F06B2F}" type="parTrans" cxnId="{A13ABBBA-E61D-4C07-81E0-D25F0913AD04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15DFF679-6693-48E6-87FA-DC17B81AA598}" type="sibTrans" cxnId="{A13ABBBA-E61D-4C07-81E0-D25F0913AD04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61E30348-A603-4021-B0EC-73D7C1D47B1A}">
      <dgm:prSet phldrT="[Text]"/>
      <dgm:spPr/>
      <dgm:t>
        <a:bodyPr/>
        <a:lstStyle/>
        <a:p>
          <a:r>
            <a:rPr lang="en-US" dirty="0">
              <a:latin typeface="Abadi" panose="020B0604020104020204" pitchFamily="34" charset="0"/>
            </a:rPr>
            <a:t>Project Scope</a:t>
          </a:r>
        </a:p>
      </dgm:t>
    </dgm:pt>
    <dgm:pt modelId="{09B185F1-2AE8-4025-86C6-620FD8F02145}" type="parTrans" cxnId="{EA2C1163-DC31-43F8-8842-6E4805658FDE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6174C582-6D5E-46F0-9B47-730C836C24A7}" type="sibTrans" cxnId="{EA2C1163-DC31-43F8-8842-6E4805658FDE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5D04A9FD-06CC-4310-831D-9B39D1B27A7B}">
      <dgm:prSet phldrT="[Text]"/>
      <dgm:spPr>
        <a:solidFill>
          <a:srgbClr val="8A9079"/>
        </a:solidFill>
      </dgm:spPr>
      <dgm:t>
        <a:bodyPr/>
        <a:lstStyle/>
        <a:p>
          <a:r>
            <a:rPr lang="en-US" dirty="0">
              <a:latin typeface="Abadi" panose="020B0604020104020204" pitchFamily="34" charset="0"/>
            </a:rPr>
            <a:t>3</a:t>
          </a:r>
        </a:p>
      </dgm:t>
    </dgm:pt>
    <dgm:pt modelId="{995567F1-6CCA-4901-89A8-CCBDE9903FA4}" type="parTrans" cxnId="{6AD2B890-D6FB-40AB-AAD1-E20247706ABD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5B46B612-5EA4-4436-82BF-077CAFB8DBE9}" type="sibTrans" cxnId="{6AD2B890-D6FB-40AB-AAD1-E20247706ABD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AECE4CF2-C9CA-474D-991C-8015B5ED8AA3}">
      <dgm:prSet phldrT="[Text]"/>
      <dgm:spPr/>
      <dgm:t>
        <a:bodyPr/>
        <a:lstStyle/>
        <a:p>
          <a:r>
            <a:rPr lang="en-US" dirty="0">
              <a:latin typeface="Abadi" panose="020B0604020104020204" pitchFamily="34" charset="0"/>
            </a:rPr>
            <a:t>Contact Information</a:t>
          </a:r>
        </a:p>
      </dgm:t>
    </dgm:pt>
    <dgm:pt modelId="{D562B613-08F5-47BF-8A59-2CA22C8FD226}" type="parTrans" cxnId="{DF03BBC7-18FC-49E2-96A9-BFF5B2DD0BE8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ED240EC8-03D2-4DD5-BC1F-DAE69CFF7FF7}" type="sibTrans" cxnId="{DF03BBC7-18FC-49E2-96A9-BFF5B2DD0BE8}">
      <dgm:prSet/>
      <dgm:spPr/>
      <dgm:t>
        <a:bodyPr/>
        <a:lstStyle/>
        <a:p>
          <a:endParaRPr lang="en-US">
            <a:latin typeface="Abadi" panose="020B0604020104020204" pitchFamily="34" charset="0"/>
          </a:endParaRPr>
        </a:p>
      </dgm:t>
    </dgm:pt>
    <dgm:pt modelId="{DD41501B-EAB0-4011-8B35-4C1573BDD334}" type="pres">
      <dgm:prSet presAssocID="{D40CDEED-E3C8-453D-9E6E-75400679971B}" presName="Name0" presStyleCnt="0">
        <dgm:presLayoutVars>
          <dgm:dir/>
          <dgm:animLvl val="lvl"/>
          <dgm:resizeHandles val="exact"/>
        </dgm:presLayoutVars>
      </dgm:prSet>
      <dgm:spPr/>
    </dgm:pt>
    <dgm:pt modelId="{35A0001D-E62A-4B7D-B361-8943DA76B8D4}" type="pres">
      <dgm:prSet presAssocID="{A65B0970-F5AB-468D-9D21-583490DD368B}" presName="linNode" presStyleCnt="0"/>
      <dgm:spPr/>
    </dgm:pt>
    <dgm:pt modelId="{7A4ACF14-9518-4B2B-9FC4-FBC4651E61A4}" type="pres">
      <dgm:prSet presAssocID="{A65B0970-F5AB-468D-9D21-583490DD368B}" presName="parentText" presStyleLbl="node1" presStyleIdx="0" presStyleCnt="3" custScaleX="71951">
        <dgm:presLayoutVars>
          <dgm:chMax val="1"/>
          <dgm:bulletEnabled val="1"/>
        </dgm:presLayoutVars>
      </dgm:prSet>
      <dgm:spPr/>
    </dgm:pt>
    <dgm:pt modelId="{8BB624AF-DE7A-4915-930F-1D17FA63CA4C}" type="pres">
      <dgm:prSet presAssocID="{A65B0970-F5AB-468D-9D21-583490DD368B}" presName="descendantText" presStyleLbl="alignAccFollowNode1" presStyleIdx="0" presStyleCnt="3" custLinFactNeighborX="-156" custLinFactNeighborY="3779">
        <dgm:presLayoutVars>
          <dgm:bulletEnabled val="1"/>
        </dgm:presLayoutVars>
      </dgm:prSet>
      <dgm:spPr/>
    </dgm:pt>
    <dgm:pt modelId="{5D2F0569-3EA3-4D33-98E1-F9B3E79467F2}" type="pres">
      <dgm:prSet presAssocID="{6DF98475-F6AA-48F5-A6A3-F1998CA3F1B5}" presName="sp" presStyleCnt="0"/>
      <dgm:spPr/>
    </dgm:pt>
    <dgm:pt modelId="{7CF5E5AB-F697-4A95-A86D-FFC57C22C1E8}" type="pres">
      <dgm:prSet presAssocID="{29C99748-D0E1-46FB-A8C8-71C176FE34CC}" presName="linNode" presStyleCnt="0"/>
      <dgm:spPr/>
    </dgm:pt>
    <dgm:pt modelId="{CCF82318-8AE6-4ABE-92C5-4439D583186F}" type="pres">
      <dgm:prSet presAssocID="{29C99748-D0E1-46FB-A8C8-71C176FE34CC}" presName="parentText" presStyleLbl="node1" presStyleIdx="1" presStyleCnt="3" custScaleX="71951">
        <dgm:presLayoutVars>
          <dgm:chMax val="1"/>
          <dgm:bulletEnabled val="1"/>
        </dgm:presLayoutVars>
      </dgm:prSet>
      <dgm:spPr/>
    </dgm:pt>
    <dgm:pt modelId="{DD1CC40E-E078-4806-B898-FAAD8CF6D256}" type="pres">
      <dgm:prSet presAssocID="{29C99748-D0E1-46FB-A8C8-71C176FE34CC}" presName="descendantText" presStyleLbl="alignAccFollowNode1" presStyleIdx="1" presStyleCnt="3">
        <dgm:presLayoutVars>
          <dgm:bulletEnabled val="1"/>
        </dgm:presLayoutVars>
      </dgm:prSet>
      <dgm:spPr/>
    </dgm:pt>
    <dgm:pt modelId="{CBA57FCC-AEED-4E65-9A2A-A04245F110B9}" type="pres">
      <dgm:prSet presAssocID="{15DFF679-6693-48E6-87FA-DC17B81AA598}" presName="sp" presStyleCnt="0"/>
      <dgm:spPr/>
    </dgm:pt>
    <dgm:pt modelId="{4BD76A20-06C4-4FF9-9AF2-6DEDD7CBEBE5}" type="pres">
      <dgm:prSet presAssocID="{5D04A9FD-06CC-4310-831D-9B39D1B27A7B}" presName="linNode" presStyleCnt="0"/>
      <dgm:spPr/>
    </dgm:pt>
    <dgm:pt modelId="{E3E6E20B-90CB-4DA6-BDA7-DFF451930ECA}" type="pres">
      <dgm:prSet presAssocID="{5D04A9FD-06CC-4310-831D-9B39D1B27A7B}" presName="parentText" presStyleLbl="node1" presStyleIdx="2" presStyleCnt="3" custScaleX="71951">
        <dgm:presLayoutVars>
          <dgm:chMax val="1"/>
          <dgm:bulletEnabled val="1"/>
        </dgm:presLayoutVars>
      </dgm:prSet>
      <dgm:spPr/>
    </dgm:pt>
    <dgm:pt modelId="{EBB232FE-EFB3-40AA-BDA1-8B90B06B5B7C}" type="pres">
      <dgm:prSet presAssocID="{5D04A9FD-06CC-4310-831D-9B39D1B27A7B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51AF0D04-0DC6-4B54-ABA0-E037A62E1D76}" srcId="{D40CDEED-E3C8-453D-9E6E-75400679971B}" destId="{A65B0970-F5AB-468D-9D21-583490DD368B}" srcOrd="0" destOrd="0" parTransId="{7CABFC69-428C-4016-AF45-BB6652F7D732}" sibTransId="{6DF98475-F6AA-48F5-A6A3-F1998CA3F1B5}"/>
    <dgm:cxn modelId="{D2850131-0FA7-4E5C-BA4B-35B8BF57F62C}" type="presOf" srcId="{5D04A9FD-06CC-4310-831D-9B39D1B27A7B}" destId="{E3E6E20B-90CB-4DA6-BDA7-DFF451930ECA}" srcOrd="0" destOrd="0" presId="urn:microsoft.com/office/officeart/2005/8/layout/vList5"/>
    <dgm:cxn modelId="{EA2C1163-DC31-43F8-8842-6E4805658FDE}" srcId="{29C99748-D0E1-46FB-A8C8-71C176FE34CC}" destId="{61E30348-A603-4021-B0EC-73D7C1D47B1A}" srcOrd="0" destOrd="0" parTransId="{09B185F1-2AE8-4025-86C6-620FD8F02145}" sibTransId="{6174C582-6D5E-46F0-9B47-730C836C24A7}"/>
    <dgm:cxn modelId="{4F48264D-6043-46C8-B48A-DDB400E390A7}" type="presOf" srcId="{1E2BEEA0-F435-43D0-A50A-A17E26B3EBD4}" destId="{8BB624AF-DE7A-4915-930F-1D17FA63CA4C}" srcOrd="0" destOrd="0" presId="urn:microsoft.com/office/officeart/2005/8/layout/vList5"/>
    <dgm:cxn modelId="{63157575-0397-4A6B-8A61-23D6C50A7E59}" type="presOf" srcId="{D40CDEED-E3C8-453D-9E6E-75400679971B}" destId="{DD41501B-EAB0-4011-8B35-4C1573BDD334}" srcOrd="0" destOrd="0" presId="urn:microsoft.com/office/officeart/2005/8/layout/vList5"/>
    <dgm:cxn modelId="{B6A43476-7CB1-480F-A931-3541F78B2F61}" srcId="{A65B0970-F5AB-468D-9D21-583490DD368B}" destId="{1E2BEEA0-F435-43D0-A50A-A17E26B3EBD4}" srcOrd="0" destOrd="0" parTransId="{75015537-EF98-4621-8508-541ED3CDC940}" sibTransId="{DF85C62D-6355-4008-94E8-A22DF8A1377A}"/>
    <dgm:cxn modelId="{BB577380-E0ED-4768-91C3-F79D84418056}" type="presOf" srcId="{29C99748-D0E1-46FB-A8C8-71C176FE34CC}" destId="{CCF82318-8AE6-4ABE-92C5-4439D583186F}" srcOrd="0" destOrd="0" presId="urn:microsoft.com/office/officeart/2005/8/layout/vList5"/>
    <dgm:cxn modelId="{389CFB8A-C5BD-4789-9691-1DD50B87A132}" type="presOf" srcId="{61E30348-A603-4021-B0EC-73D7C1D47B1A}" destId="{DD1CC40E-E078-4806-B898-FAAD8CF6D256}" srcOrd="0" destOrd="0" presId="urn:microsoft.com/office/officeart/2005/8/layout/vList5"/>
    <dgm:cxn modelId="{6AD2B890-D6FB-40AB-AAD1-E20247706ABD}" srcId="{D40CDEED-E3C8-453D-9E6E-75400679971B}" destId="{5D04A9FD-06CC-4310-831D-9B39D1B27A7B}" srcOrd="2" destOrd="0" parTransId="{995567F1-6CCA-4901-89A8-CCBDE9903FA4}" sibTransId="{5B46B612-5EA4-4436-82BF-077CAFB8DBE9}"/>
    <dgm:cxn modelId="{A13ABBBA-E61D-4C07-81E0-D25F0913AD04}" srcId="{D40CDEED-E3C8-453D-9E6E-75400679971B}" destId="{29C99748-D0E1-46FB-A8C8-71C176FE34CC}" srcOrd="1" destOrd="0" parTransId="{4D57A7BE-7C58-4D2D-87FC-729363F06B2F}" sibTransId="{15DFF679-6693-48E6-87FA-DC17B81AA598}"/>
    <dgm:cxn modelId="{88359DC1-04F0-4AB3-A58E-B2D75E6D1763}" type="presOf" srcId="{AECE4CF2-C9CA-474D-991C-8015B5ED8AA3}" destId="{EBB232FE-EFB3-40AA-BDA1-8B90B06B5B7C}" srcOrd="0" destOrd="0" presId="urn:microsoft.com/office/officeart/2005/8/layout/vList5"/>
    <dgm:cxn modelId="{DF03BBC7-18FC-49E2-96A9-BFF5B2DD0BE8}" srcId="{5D04A9FD-06CC-4310-831D-9B39D1B27A7B}" destId="{AECE4CF2-C9CA-474D-991C-8015B5ED8AA3}" srcOrd="0" destOrd="0" parTransId="{D562B613-08F5-47BF-8A59-2CA22C8FD226}" sibTransId="{ED240EC8-03D2-4DD5-BC1F-DAE69CFF7FF7}"/>
    <dgm:cxn modelId="{16B753F3-B48F-41BE-A84F-13FC08ABCC0B}" type="presOf" srcId="{A65B0970-F5AB-468D-9D21-583490DD368B}" destId="{7A4ACF14-9518-4B2B-9FC4-FBC4651E61A4}" srcOrd="0" destOrd="0" presId="urn:microsoft.com/office/officeart/2005/8/layout/vList5"/>
    <dgm:cxn modelId="{AA8A5C3A-1DD3-47B1-AA17-315D23236987}" type="presParOf" srcId="{DD41501B-EAB0-4011-8B35-4C1573BDD334}" destId="{35A0001D-E62A-4B7D-B361-8943DA76B8D4}" srcOrd="0" destOrd="0" presId="urn:microsoft.com/office/officeart/2005/8/layout/vList5"/>
    <dgm:cxn modelId="{AF4311B8-676E-412B-A88E-76A87A0DD4C2}" type="presParOf" srcId="{35A0001D-E62A-4B7D-B361-8943DA76B8D4}" destId="{7A4ACF14-9518-4B2B-9FC4-FBC4651E61A4}" srcOrd="0" destOrd="0" presId="urn:microsoft.com/office/officeart/2005/8/layout/vList5"/>
    <dgm:cxn modelId="{834D8BB7-525A-48C4-8D28-3BCCD521E83E}" type="presParOf" srcId="{35A0001D-E62A-4B7D-B361-8943DA76B8D4}" destId="{8BB624AF-DE7A-4915-930F-1D17FA63CA4C}" srcOrd="1" destOrd="0" presId="urn:microsoft.com/office/officeart/2005/8/layout/vList5"/>
    <dgm:cxn modelId="{F8E45541-DEA6-47FC-A29F-0F9094AA4A02}" type="presParOf" srcId="{DD41501B-EAB0-4011-8B35-4C1573BDD334}" destId="{5D2F0569-3EA3-4D33-98E1-F9B3E79467F2}" srcOrd="1" destOrd="0" presId="urn:microsoft.com/office/officeart/2005/8/layout/vList5"/>
    <dgm:cxn modelId="{FD2D3002-D6DB-4082-B3E5-7E3D7162A149}" type="presParOf" srcId="{DD41501B-EAB0-4011-8B35-4C1573BDD334}" destId="{7CF5E5AB-F697-4A95-A86D-FFC57C22C1E8}" srcOrd="2" destOrd="0" presId="urn:microsoft.com/office/officeart/2005/8/layout/vList5"/>
    <dgm:cxn modelId="{97A81655-C924-4704-B55D-E6518DCF5AB9}" type="presParOf" srcId="{7CF5E5AB-F697-4A95-A86D-FFC57C22C1E8}" destId="{CCF82318-8AE6-4ABE-92C5-4439D583186F}" srcOrd="0" destOrd="0" presId="urn:microsoft.com/office/officeart/2005/8/layout/vList5"/>
    <dgm:cxn modelId="{8DB84ECE-D1A1-4168-9876-8BA44255E220}" type="presParOf" srcId="{7CF5E5AB-F697-4A95-A86D-FFC57C22C1E8}" destId="{DD1CC40E-E078-4806-B898-FAAD8CF6D256}" srcOrd="1" destOrd="0" presId="urn:microsoft.com/office/officeart/2005/8/layout/vList5"/>
    <dgm:cxn modelId="{C3851B4A-BCA2-45BD-BE68-D65A29D94368}" type="presParOf" srcId="{DD41501B-EAB0-4011-8B35-4C1573BDD334}" destId="{CBA57FCC-AEED-4E65-9A2A-A04245F110B9}" srcOrd="3" destOrd="0" presId="urn:microsoft.com/office/officeart/2005/8/layout/vList5"/>
    <dgm:cxn modelId="{D8433679-FCCD-4C8E-9440-6CA1054139ED}" type="presParOf" srcId="{DD41501B-EAB0-4011-8B35-4C1573BDD334}" destId="{4BD76A20-06C4-4FF9-9AF2-6DEDD7CBEBE5}" srcOrd="4" destOrd="0" presId="urn:microsoft.com/office/officeart/2005/8/layout/vList5"/>
    <dgm:cxn modelId="{4184B18E-0D07-47F8-AF04-D3199E21DC81}" type="presParOf" srcId="{4BD76A20-06C4-4FF9-9AF2-6DEDD7CBEBE5}" destId="{E3E6E20B-90CB-4DA6-BDA7-DFF451930ECA}" srcOrd="0" destOrd="0" presId="urn:microsoft.com/office/officeart/2005/8/layout/vList5"/>
    <dgm:cxn modelId="{7FAD689B-5FCB-4637-BACE-96B270FE7308}" type="presParOf" srcId="{4BD76A20-06C4-4FF9-9AF2-6DEDD7CBEBE5}" destId="{EBB232FE-EFB3-40AA-BDA1-8B90B06B5B7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624AF-DE7A-4915-930F-1D17FA63CA4C}">
      <dsp:nvSpPr>
        <dsp:cNvPr id="0" name=""/>
        <dsp:cNvSpPr/>
      </dsp:nvSpPr>
      <dsp:spPr>
        <a:xfrm rot="5400000">
          <a:off x="3160579" y="-1243555"/>
          <a:ext cx="888388" cy="36681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latin typeface="Abadi" panose="020B0604020104020204" pitchFamily="34" charset="0"/>
            </a:rPr>
            <a:t>Overview of the project</a:t>
          </a:r>
        </a:p>
      </dsp:txBody>
      <dsp:txXfrm rot="-5400000">
        <a:off x="1770721" y="189671"/>
        <a:ext cx="3624736" cy="801652"/>
      </dsp:txXfrm>
    </dsp:sp>
    <dsp:sp modelId="{7A4ACF14-9518-4B2B-9FC4-FBC4651E61A4}">
      <dsp:nvSpPr>
        <dsp:cNvPr id="0" name=""/>
        <dsp:cNvSpPr/>
      </dsp:nvSpPr>
      <dsp:spPr>
        <a:xfrm>
          <a:off x="289368" y="1682"/>
          <a:ext cx="1484571" cy="1110485"/>
        </a:xfrm>
        <a:prstGeom prst="roundRect">
          <a:avLst/>
        </a:prstGeom>
        <a:solidFill>
          <a:srgbClr val="8A907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>
              <a:latin typeface="Abadi" panose="020B0604020104020204" pitchFamily="34" charset="0"/>
            </a:rPr>
            <a:t>1</a:t>
          </a:r>
        </a:p>
      </dsp:txBody>
      <dsp:txXfrm>
        <a:off x="343577" y="55891"/>
        <a:ext cx="1376153" cy="1002067"/>
      </dsp:txXfrm>
    </dsp:sp>
    <dsp:sp modelId="{DD1CC40E-E078-4806-B898-FAAD8CF6D256}">
      <dsp:nvSpPr>
        <dsp:cNvPr id="0" name=""/>
        <dsp:cNvSpPr/>
      </dsp:nvSpPr>
      <dsp:spPr>
        <a:xfrm rot="5400000">
          <a:off x="3163798" y="-111117"/>
          <a:ext cx="888388" cy="36681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latin typeface="Abadi" panose="020B0604020104020204" pitchFamily="34" charset="0"/>
            </a:rPr>
            <a:t>Project Scope</a:t>
          </a:r>
        </a:p>
      </dsp:txBody>
      <dsp:txXfrm rot="-5400000">
        <a:off x="1773940" y="1322109"/>
        <a:ext cx="3624736" cy="801652"/>
      </dsp:txXfrm>
    </dsp:sp>
    <dsp:sp modelId="{CCF82318-8AE6-4ABE-92C5-4439D583186F}">
      <dsp:nvSpPr>
        <dsp:cNvPr id="0" name=""/>
        <dsp:cNvSpPr/>
      </dsp:nvSpPr>
      <dsp:spPr>
        <a:xfrm>
          <a:off x="289368" y="1167691"/>
          <a:ext cx="1484571" cy="1110485"/>
        </a:xfrm>
        <a:prstGeom prst="roundRect">
          <a:avLst/>
        </a:prstGeom>
        <a:solidFill>
          <a:srgbClr val="8A907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>
              <a:latin typeface="Abadi" panose="020B0604020104020204" pitchFamily="34" charset="0"/>
            </a:rPr>
            <a:t>2</a:t>
          </a:r>
        </a:p>
      </dsp:txBody>
      <dsp:txXfrm>
        <a:off x="343577" y="1221900"/>
        <a:ext cx="1376153" cy="1002067"/>
      </dsp:txXfrm>
    </dsp:sp>
    <dsp:sp modelId="{EBB232FE-EFB3-40AA-BDA1-8B90B06B5B7C}">
      <dsp:nvSpPr>
        <dsp:cNvPr id="0" name=""/>
        <dsp:cNvSpPr/>
      </dsp:nvSpPr>
      <dsp:spPr>
        <a:xfrm rot="5400000">
          <a:off x="3163798" y="1054891"/>
          <a:ext cx="888388" cy="36681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latin typeface="Abadi" panose="020B0604020104020204" pitchFamily="34" charset="0"/>
            </a:rPr>
            <a:t>Contact Information</a:t>
          </a:r>
        </a:p>
      </dsp:txBody>
      <dsp:txXfrm rot="-5400000">
        <a:off x="1773940" y="2488117"/>
        <a:ext cx="3624736" cy="801652"/>
      </dsp:txXfrm>
    </dsp:sp>
    <dsp:sp modelId="{E3E6E20B-90CB-4DA6-BDA7-DFF451930ECA}">
      <dsp:nvSpPr>
        <dsp:cNvPr id="0" name=""/>
        <dsp:cNvSpPr/>
      </dsp:nvSpPr>
      <dsp:spPr>
        <a:xfrm>
          <a:off x="289368" y="2333701"/>
          <a:ext cx="1484571" cy="1110485"/>
        </a:xfrm>
        <a:prstGeom prst="roundRect">
          <a:avLst/>
        </a:prstGeom>
        <a:solidFill>
          <a:srgbClr val="8A907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>
              <a:latin typeface="Abadi" panose="020B0604020104020204" pitchFamily="34" charset="0"/>
            </a:rPr>
            <a:t>3</a:t>
          </a:r>
        </a:p>
      </dsp:txBody>
      <dsp:txXfrm>
        <a:off x="343577" y="2387910"/>
        <a:ext cx="1376153" cy="1002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AAE873E6-4679-495D-90A7-BC79B2A38AE1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6" y="4445001"/>
            <a:ext cx="5559425" cy="3636963"/>
          </a:xfrm>
          <a:prstGeom prst="rect">
            <a:avLst/>
          </a:prstGeom>
        </p:spPr>
        <p:txBody>
          <a:bodyPr vert="horz" lIns="91436" tIns="45718" rIns="91436" bIns="457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6"/>
            <a:ext cx="3011488" cy="463550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6"/>
            <a:ext cx="3011488" cy="463550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0BE7B764-EED2-4A1B-8AA7-769BF2D5A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33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Introduction: Phaedra M Leslie, </a:t>
            </a:r>
            <a:r>
              <a:rPr lang="en-US"/>
              <a:t>Patricia Eggleston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7B764-EED2-4A1B-8AA7-769BF2D5AD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90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7B764-EED2-4A1B-8AA7-769BF2D5AD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88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7B764-EED2-4A1B-8AA7-769BF2D5AD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59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7B764-EED2-4A1B-8AA7-769BF2D5AD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8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7B764-EED2-4A1B-8AA7-769BF2D5AD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56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7B764-EED2-4A1B-8AA7-769BF2D5AD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58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7B764-EED2-4A1B-8AA7-769BF2D5AD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10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7B764-EED2-4A1B-8AA7-769BF2D5AD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41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7B764-EED2-4A1B-8AA7-769BF2D5AD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05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7B764-EED2-4A1B-8AA7-769BF2D5AD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63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7B764-EED2-4A1B-8AA7-769BF2D5AD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92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7B764-EED2-4A1B-8AA7-769BF2D5AD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90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7B764-EED2-4A1B-8AA7-769BF2D5AD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3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7B764-EED2-4A1B-8AA7-769BF2D5AD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84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7B764-EED2-4A1B-8AA7-769BF2D5AD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15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7B764-EED2-4A1B-8AA7-769BF2D5AD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65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FF6F-BC96-4611-A0B8-024E92748B9C}" type="datetime1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3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6270-118F-4B60-9BFC-672E0232F4CC}" type="datetime1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97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CC0E-95FF-466E-9A12-DF4DC591AE4F}" type="datetime1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6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DBFD-F40D-4FDA-92D9-C969A0F2F47A}" type="datetime1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38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2845-246C-41BD-90E1-8F46A223AC29}" type="datetime1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5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5D1F-7DF0-4C2B-A3A5-BC8FD7EDD73C}" type="datetime1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32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1EE2-0A57-4650-91E2-7468174249F0}" type="datetime1">
              <a:rPr lang="en-US" smtClean="0"/>
              <a:t>7/14/2022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13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4E7B-85A1-4C17-BC06-C083CED59CD6}" type="datetime1">
              <a:rPr lang="en-US" smtClean="0"/>
              <a:t>7/14/2022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32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C260-8536-4515-8F81-5E3564F6F408}" type="datetime1">
              <a:rPr lang="en-US" smtClean="0"/>
              <a:t>7/14/2022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4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B1E2-03C3-4A4B-A78F-121E2BCA6B13}" type="datetime1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3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AF8895F-6705-4433-9CC1-3C9E7EDD2737}" type="datetime1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14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Diffused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B9C52-990D-4AEF-8332-182F9FD8349C}" type="datetime1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392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smappa@mrpropertiesllc.com" TargetMode="External"/><Relationship Id="rId3" Type="http://schemas.openxmlformats.org/officeDocument/2006/relationships/hyperlink" Target="mailto:sperkins@allconstructiongroup.com" TargetMode="External"/><Relationship Id="rId7" Type="http://schemas.openxmlformats.org/officeDocument/2006/relationships/hyperlink" Target="mailto:pmappa@mrpropertiesllc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patricia.eggleston@imanivillage.com" TargetMode="External"/><Relationship Id="rId5" Type="http://schemas.openxmlformats.org/officeDocument/2006/relationships/hyperlink" Target="mailto:louis@allmasonry.com" TargetMode="External"/><Relationship Id="rId10" Type="http://schemas.openxmlformats.org/officeDocument/2006/relationships/image" Target="../media/image9.png"/><Relationship Id="rId4" Type="http://schemas.openxmlformats.org/officeDocument/2006/relationships/hyperlink" Target="mailto:pleslie@allconstructiongroup.com" TargetMode="External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anivillage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CE4FF4D-59EF-8F54-EF7F-34BBE91AD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970" y="1726799"/>
            <a:ext cx="2665972" cy="19931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2B5581-053A-A944-D4FC-ABEB54F22E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0456"/>
          <a:stretch/>
        </p:blipFill>
        <p:spPr>
          <a:xfrm>
            <a:off x="1744794" y="3454461"/>
            <a:ext cx="8696325" cy="159498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BC60ED1-2EAC-497F-A052-C1811A09E9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3" y="1443117"/>
            <a:ext cx="8637072" cy="97762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CHICAGO, Illinois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58BD5FC-9647-4C2C-900E-FF929DA45615}"/>
              </a:ext>
            </a:extLst>
          </p:cNvPr>
          <p:cNvSpPr txBox="1">
            <a:spLocks/>
          </p:cNvSpPr>
          <p:nvPr/>
        </p:nvSpPr>
        <p:spPr>
          <a:xfrm>
            <a:off x="1774422" y="4956048"/>
            <a:ext cx="8637072" cy="802754"/>
          </a:xfrm>
          <a:prstGeom prst="rect">
            <a:avLst/>
          </a:prstGeom>
        </p:spPr>
        <p:txBody>
          <a:bodyPr vert="horz" lIns="91440" tIns="91440" rIns="91440" bIns="9144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badi" panose="020B0604020104020204" pitchFamily="34" charset="0"/>
              </a:rPr>
              <a:t>Presentation to Hispanic American construction industry association (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badi" panose="020B0604020104020204" pitchFamily="34" charset="0"/>
              </a:rPr>
              <a:t>HaciA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badi" panose="020B0604020104020204" pitchFamily="34" charset="0"/>
              </a:rPr>
              <a:t>)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badi" panose="020B0604020104020204" pitchFamily="34" charset="0"/>
              </a:rPr>
              <a:t>July 13, 2022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16AB38-D1AD-DE2A-F702-9EDF1D206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1905" y="5758802"/>
            <a:ext cx="890093" cy="7254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63C2C7-ABE1-2EE4-4E9A-D8188BFA56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4296" y="249216"/>
            <a:ext cx="9077325" cy="1743075"/>
          </a:xfrm>
          <a:prstGeom prst="rect">
            <a:avLst/>
          </a:prstGeom>
          <a:solidFill>
            <a:srgbClr val="D24716"/>
          </a:solidFill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9D6B1DA-74EA-43A0-DE71-950C9D3E02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772" y="5868539"/>
            <a:ext cx="3414056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11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471623-4E3D-CCAB-ECF4-8DBC49DEC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1905" y="5758802"/>
            <a:ext cx="890093" cy="7254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2B7D2-5488-1D9D-49DD-99BC608FD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701" y="1215071"/>
            <a:ext cx="7813833" cy="47332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18329F-A29F-59A9-2B7F-5657E9811F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02" y="5982250"/>
            <a:ext cx="3413188" cy="50203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D25F568-7C02-24B5-9B01-15957F94D7F6}"/>
              </a:ext>
            </a:extLst>
          </p:cNvPr>
          <p:cNvSpPr txBox="1">
            <a:spLocks/>
          </p:cNvSpPr>
          <p:nvPr/>
        </p:nvSpPr>
        <p:spPr>
          <a:xfrm>
            <a:off x="717550" y="461963"/>
            <a:ext cx="10752138" cy="719137"/>
          </a:xfrm>
          <a:prstGeom prst="rect">
            <a:avLst/>
          </a:prstGeom>
          <a:solidFill>
            <a:srgbClr val="D2471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chemeClr val="tx1"/>
                </a:solidFill>
                <a:latin typeface="Abadi" panose="020B0604020104020204" pitchFamily="34" charset="0"/>
              </a:rPr>
              <a:t>Retirement affordable housing</a:t>
            </a:r>
            <a:endParaRPr lang="en-US" sz="4000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386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489605B-6480-7B74-9354-4F9090C85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02" y="5982250"/>
            <a:ext cx="3413188" cy="5020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33F052-3CC2-AAD8-6D7E-D24ED6202D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8446"/>
          <a:stretch/>
        </p:blipFill>
        <p:spPr>
          <a:xfrm>
            <a:off x="653682" y="3101096"/>
            <a:ext cx="11026174" cy="262432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903D483-294E-F6F2-4022-DCF30F052B47}"/>
              </a:ext>
            </a:extLst>
          </p:cNvPr>
          <p:cNvSpPr txBox="1">
            <a:spLocks/>
          </p:cNvSpPr>
          <p:nvPr/>
        </p:nvSpPr>
        <p:spPr>
          <a:xfrm>
            <a:off x="717862" y="461962"/>
            <a:ext cx="10751513" cy="719138"/>
          </a:xfrm>
          <a:prstGeom prst="rect">
            <a:avLst/>
          </a:prstGeom>
          <a:solidFill>
            <a:srgbClr val="D2471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1"/>
                </a:solidFill>
                <a:latin typeface="Abadi" panose="020B0604020104020204" pitchFamily="34" charset="0"/>
              </a:rPr>
              <a:t>opportunities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06238E-D508-1315-45E9-C9D42BD7DA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933"/>
          <a:stretch/>
        </p:blipFill>
        <p:spPr>
          <a:xfrm>
            <a:off x="1677853" y="1353798"/>
            <a:ext cx="8831529" cy="18236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0CAD75-49CE-9CCC-5BCD-C891ABFBFE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81905" y="5758802"/>
            <a:ext cx="890093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01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F0CAD75-49CE-9CCC-5BCD-C891ABFBF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1905" y="5758802"/>
            <a:ext cx="890093" cy="7254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89605B-6480-7B74-9354-4F9090C85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" y="5982250"/>
            <a:ext cx="3413188" cy="50203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903D483-294E-F6F2-4022-DCF30F052B47}"/>
              </a:ext>
            </a:extLst>
          </p:cNvPr>
          <p:cNvSpPr txBox="1">
            <a:spLocks/>
          </p:cNvSpPr>
          <p:nvPr/>
        </p:nvSpPr>
        <p:spPr>
          <a:xfrm>
            <a:off x="717862" y="461962"/>
            <a:ext cx="10751513" cy="719138"/>
          </a:xfrm>
          <a:prstGeom prst="rect">
            <a:avLst/>
          </a:prstGeom>
          <a:solidFill>
            <a:srgbClr val="D2471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1"/>
                </a:solidFill>
                <a:latin typeface="Abadi" panose="020B0604020104020204" pitchFamily="34" charset="0"/>
              </a:rPr>
              <a:t>Diversity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628F5F-6AB0-1C8D-8B60-BD232BBAA5ED}"/>
              </a:ext>
            </a:extLst>
          </p:cNvPr>
          <p:cNvSpPr txBox="1"/>
          <p:nvPr/>
        </p:nvSpPr>
        <p:spPr>
          <a:xfrm>
            <a:off x="1936063" y="1811960"/>
            <a:ext cx="831511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badi" panose="020B0604020104020204" pitchFamily="34" charset="0"/>
              </a:rPr>
              <a:t>PLANNED GOALS 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badi" panose="020B0604020104020204" pitchFamily="34" charset="0"/>
              </a:rPr>
              <a:t>MBE 26%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badi" panose="020B0604020104020204" pitchFamily="34" charset="0"/>
              </a:rPr>
              <a:t>WBE   6%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badi" panose="020B0604020104020204" pitchFamily="34" charset="0"/>
              </a:rPr>
              <a:t>Chicago Residency 50%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badi" panose="020B0604020104020204" pitchFamily="34" charset="0"/>
              </a:rPr>
              <a:t>Local Resident Hiring targeted zip codes 60617, 60619, 60628, 60649</a:t>
            </a:r>
          </a:p>
        </p:txBody>
      </p:sp>
    </p:spTree>
    <p:extLst>
      <p:ext uri="{BB962C8B-B14F-4D97-AF65-F5344CB8AC3E}">
        <p14:creationId xmlns:p14="http://schemas.microsoft.com/office/powerpoint/2010/main" val="4171028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C047C79-20AD-5653-1F2B-BF57FAEAD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117" y="1181100"/>
            <a:ext cx="7169757" cy="49309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BEFF38-8B16-BDD7-BB7C-72B5B3E6C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1905" y="5758802"/>
            <a:ext cx="890093" cy="7254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CC0030-1C27-62D8-1032-38B138AF34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02" y="5982250"/>
            <a:ext cx="3413188" cy="50203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88201CC-0D15-3053-D14B-E3A51911B746}"/>
              </a:ext>
            </a:extLst>
          </p:cNvPr>
          <p:cNvSpPr txBox="1">
            <a:spLocks/>
          </p:cNvSpPr>
          <p:nvPr/>
        </p:nvSpPr>
        <p:spPr>
          <a:xfrm>
            <a:off x="717862" y="461962"/>
            <a:ext cx="10751513" cy="719138"/>
          </a:xfrm>
          <a:prstGeom prst="rect">
            <a:avLst/>
          </a:prstGeom>
          <a:solidFill>
            <a:srgbClr val="D2471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1"/>
                </a:solidFill>
                <a:latin typeface="Abadi" panose="020B0604020104020204" pitchFamily="34" charset="0"/>
              </a:rPr>
              <a:t>Bid due date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49DBCD-E983-3F52-D29E-388EA67888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3740" y="2501252"/>
            <a:ext cx="3162300" cy="32575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D7F2E7F-8DFC-49B2-777F-85372D8E25C8}"/>
              </a:ext>
            </a:extLst>
          </p:cNvPr>
          <p:cNvSpPr txBox="1"/>
          <p:nvPr/>
        </p:nvSpPr>
        <p:spPr>
          <a:xfrm>
            <a:off x="8568194" y="2316586"/>
            <a:ext cx="199339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BID DOCUMENTS</a:t>
            </a:r>
          </a:p>
        </p:txBody>
      </p:sp>
    </p:spTree>
    <p:extLst>
      <p:ext uri="{BB962C8B-B14F-4D97-AF65-F5344CB8AC3E}">
        <p14:creationId xmlns:p14="http://schemas.microsoft.com/office/powerpoint/2010/main" val="196408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46E69C-DC6F-422F-9B1F-57BB40C9BEA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387552" y="1356127"/>
            <a:ext cx="7412132" cy="4451096"/>
          </a:xfrm>
        </p:spPr>
        <p:txBody>
          <a:bodyPr>
            <a:noAutofit/>
          </a:bodyPr>
          <a:lstStyle/>
          <a:p>
            <a:pPr marL="457200" lvl="1" indent="0">
              <a:buClr>
                <a:schemeClr val="bg1"/>
              </a:buClr>
              <a:buNone/>
            </a:pPr>
            <a:r>
              <a:rPr lang="en-US" sz="1400" b="1" u="sng" dirty="0">
                <a:solidFill>
                  <a:schemeClr val="bg1"/>
                </a:solidFill>
                <a:latin typeface="Abadi" panose="020B0604020104020204" pitchFamily="34" charset="0"/>
              </a:rPr>
              <a:t>GENERAL CONTRACTOR</a:t>
            </a:r>
            <a:r>
              <a:rPr lang="en-US" sz="1400" b="1" dirty="0">
                <a:solidFill>
                  <a:schemeClr val="bg1"/>
                </a:solidFill>
                <a:latin typeface="Abadi" panose="020B0604020104020204" pitchFamily="34" charset="0"/>
              </a:rPr>
              <a:t>		</a:t>
            </a:r>
          </a:p>
          <a:p>
            <a:pPr marL="457200" lvl="1" indent="0">
              <a:buClr>
                <a:schemeClr val="bg1"/>
              </a:buClr>
              <a:buNone/>
            </a:pPr>
            <a:r>
              <a:rPr lang="en-US" sz="1400" b="1" dirty="0">
                <a:solidFill>
                  <a:schemeClr val="bg1"/>
                </a:solidFill>
                <a:latin typeface="Abadi" panose="020B0604020104020204" pitchFamily="34" charset="0"/>
              </a:rPr>
              <a:t>ALL CONTRUCTION GROUP</a:t>
            </a:r>
          </a:p>
          <a:p>
            <a:pPr marL="457200" lvl="1" indent="0">
              <a:buClr>
                <a:schemeClr val="bg1"/>
              </a:buClr>
              <a:buNone/>
            </a:pPr>
            <a:r>
              <a:rPr lang="en-US" sz="1400" dirty="0">
                <a:solidFill>
                  <a:schemeClr val="bg1"/>
                </a:solidFill>
                <a:latin typeface="Abadi" panose="020B0604020104020204" pitchFamily="34" charset="0"/>
              </a:rPr>
              <a:t>Shawn Perkins, Project Manager	</a:t>
            </a:r>
            <a:r>
              <a:rPr lang="en-US" sz="1400" dirty="0">
                <a:solidFill>
                  <a:schemeClr val="bg1"/>
                </a:solidFill>
                <a:latin typeface="Abadi" panose="020B0604020104020204" pitchFamily="34" charset="0"/>
                <a:hlinkClick r:id="rId3"/>
              </a:rPr>
              <a:t>sperkins@allconstructiongroup.com</a:t>
            </a:r>
            <a:endParaRPr lang="en-US" sz="14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marL="457200" lvl="1" indent="0">
              <a:buClr>
                <a:schemeClr val="bg1"/>
              </a:buClr>
              <a:buNone/>
            </a:pPr>
            <a:r>
              <a:rPr lang="en-US" sz="1400" dirty="0">
                <a:solidFill>
                  <a:schemeClr val="bg1"/>
                </a:solidFill>
                <a:latin typeface="Abadi" panose="020B0604020104020204" pitchFamily="34" charset="0"/>
              </a:rPr>
              <a:t>Phaedra M. Leslie, Diversity		</a:t>
            </a:r>
            <a:r>
              <a:rPr lang="en-US" sz="1400" dirty="0">
                <a:solidFill>
                  <a:schemeClr val="bg1"/>
                </a:solidFill>
                <a:latin typeface="Abadi" panose="020B0604020104020204" pitchFamily="34" charset="0"/>
                <a:hlinkClick r:id="rId4"/>
              </a:rPr>
              <a:t>pleslie@allconstructiongroup.com</a:t>
            </a:r>
            <a:endParaRPr lang="en-US" sz="14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marL="457200" lvl="1" indent="0">
              <a:buClr>
                <a:schemeClr val="bg1"/>
              </a:buClr>
              <a:buNone/>
            </a:pPr>
            <a:r>
              <a:rPr lang="en-US" sz="1400" dirty="0">
                <a:solidFill>
                  <a:schemeClr val="bg1"/>
                </a:solidFill>
                <a:latin typeface="Abadi" panose="020B0604020104020204" pitchFamily="34" charset="0"/>
              </a:rPr>
              <a:t>Luis Puig, President		</a:t>
            </a:r>
            <a:r>
              <a:rPr lang="en-US" sz="1400" dirty="0">
                <a:solidFill>
                  <a:schemeClr val="bg1"/>
                </a:solidFill>
                <a:latin typeface="Abadi" panose="020B0604020104020204" pitchFamily="34" charset="0"/>
                <a:hlinkClick r:id="rId5"/>
              </a:rPr>
              <a:t>louis@allmasonry.com</a:t>
            </a:r>
            <a:endParaRPr lang="en-US" sz="14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marL="457200" lvl="1" indent="0">
              <a:buClr>
                <a:schemeClr val="bg1"/>
              </a:buClr>
              <a:buNone/>
            </a:pPr>
            <a:endParaRPr lang="en-US" sz="14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marL="457200" lvl="1" indent="0">
              <a:buClr>
                <a:schemeClr val="bg1"/>
              </a:buClr>
              <a:buNone/>
            </a:pPr>
            <a:r>
              <a:rPr lang="en-US" sz="1400" b="1" u="sng" dirty="0">
                <a:solidFill>
                  <a:schemeClr val="bg1"/>
                </a:solidFill>
                <a:latin typeface="Abadi" panose="020B0604020104020204" pitchFamily="34" charset="0"/>
              </a:rPr>
              <a:t>DEVELOPMENT TEAM</a:t>
            </a:r>
          </a:p>
          <a:p>
            <a:pPr marL="457200" lvl="1" indent="0">
              <a:buClr>
                <a:schemeClr val="bg1"/>
              </a:buClr>
              <a:buNone/>
            </a:pPr>
            <a:r>
              <a:rPr lang="en-US" sz="1400" b="1" dirty="0">
                <a:solidFill>
                  <a:schemeClr val="bg1"/>
                </a:solidFill>
                <a:latin typeface="Abadi" panose="020B0604020104020204" pitchFamily="34" charset="0"/>
              </a:rPr>
              <a:t>Trinity 95</a:t>
            </a:r>
            <a:r>
              <a:rPr lang="en-US" sz="1400" b="1" baseline="30000" dirty="0">
                <a:solidFill>
                  <a:schemeClr val="bg1"/>
                </a:solidFill>
                <a:latin typeface="Abadi" panose="020B0604020104020204" pitchFamily="34" charset="0"/>
              </a:rPr>
              <a:t>th</a:t>
            </a:r>
            <a:r>
              <a:rPr lang="en-US" sz="1400" b="1" dirty="0">
                <a:solidFill>
                  <a:schemeClr val="bg1"/>
                </a:solidFill>
                <a:latin typeface="Abadi" panose="020B0604020104020204" pitchFamily="34" charset="0"/>
              </a:rPr>
              <a:t> &amp; Cottage Grove Community Development LLC</a:t>
            </a:r>
          </a:p>
          <a:p>
            <a:pPr marL="457200" lvl="1" indent="0">
              <a:buClr>
                <a:schemeClr val="bg1"/>
              </a:buClr>
              <a:buNone/>
            </a:pPr>
            <a:r>
              <a:rPr lang="en-US" sz="1400" dirty="0">
                <a:solidFill>
                  <a:schemeClr val="bg1"/>
                </a:solidFill>
                <a:latin typeface="Abadi" panose="020B0604020104020204" pitchFamily="34" charset="0"/>
              </a:rPr>
              <a:t>Pat Eggleston, Executive Director	</a:t>
            </a:r>
            <a:r>
              <a:rPr lang="en-US" sz="1400" u="sng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hlinkClick r:id="rId6"/>
              </a:rPr>
              <a:t>patricia.eggleston@imanivillage.com</a:t>
            </a:r>
            <a:endParaRPr lang="en-US" sz="1400" dirty="0">
              <a:solidFill>
                <a:srgbClr val="000000"/>
              </a:solidFill>
              <a:effectLst/>
              <a:latin typeface="Abadi" panose="020B0604020104020204" pitchFamily="34" charset="0"/>
              <a:ea typeface="Calibri" panose="020F0502020204030204" pitchFamily="34" charset="0"/>
            </a:endParaRPr>
          </a:p>
          <a:p>
            <a:pPr marL="457200" lvl="1" indent="0">
              <a:buClr>
                <a:schemeClr val="bg1"/>
              </a:buClr>
              <a:buNone/>
            </a:pPr>
            <a:r>
              <a:rPr lang="en-US" sz="1400" dirty="0">
                <a:solidFill>
                  <a:schemeClr val="bg1"/>
                </a:solidFill>
                <a:latin typeface="Abadi" panose="020B0604020104020204" pitchFamily="34" charset="0"/>
              </a:rPr>
              <a:t>Dr. Otis Moss III, Senior Pastor	</a:t>
            </a:r>
          </a:p>
          <a:p>
            <a:pPr marL="457200" lvl="1" indent="0">
              <a:buClr>
                <a:schemeClr val="bg1"/>
              </a:buClr>
              <a:buNone/>
            </a:pPr>
            <a:endParaRPr lang="en-US" sz="1400" b="1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marL="457200" lvl="1" indent="0">
              <a:buClr>
                <a:schemeClr val="bg1"/>
              </a:buClr>
              <a:buNone/>
            </a:pPr>
            <a:r>
              <a:rPr lang="en-US" sz="1400" b="1" dirty="0">
                <a:solidFill>
                  <a:schemeClr val="bg1"/>
                </a:solidFill>
                <a:latin typeface="Abadi" panose="020B0604020104020204" pitchFamily="34" charset="0"/>
              </a:rPr>
              <a:t>SPM Properties and Development, LLC.</a:t>
            </a:r>
          </a:p>
          <a:p>
            <a:pPr marL="457200" lvl="1" indent="0">
              <a:buClr>
                <a:schemeClr val="bg1"/>
              </a:buClr>
              <a:buNone/>
            </a:pPr>
            <a:r>
              <a:rPr lang="en-US" sz="1400" dirty="0">
                <a:solidFill>
                  <a:schemeClr val="bg1"/>
                </a:solidFill>
                <a:latin typeface="Abadi" panose="020B0604020104020204" pitchFamily="34" charset="0"/>
              </a:rPr>
              <a:t>Phil l Mappa 			</a:t>
            </a:r>
            <a:r>
              <a:rPr lang="en-US" sz="1400" u="sng" dirty="0">
                <a:solidFill>
                  <a:srgbClr val="0000FF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hlinkClick r:id="rId7"/>
              </a:rPr>
              <a:t>pmappa@mrpropertiesllc.com</a:t>
            </a:r>
            <a:endParaRPr lang="en-US" sz="1400" u="sng" dirty="0">
              <a:solidFill>
                <a:srgbClr val="0000FF"/>
              </a:solidFill>
              <a:effectLst/>
              <a:latin typeface="Abadi" panose="020B0604020104020204" pitchFamily="34" charset="0"/>
              <a:ea typeface="Calibri" panose="020F0502020204030204" pitchFamily="34" charset="0"/>
            </a:endParaRPr>
          </a:p>
          <a:p>
            <a:pPr marL="457200" lvl="1" indent="0">
              <a:buClr>
                <a:schemeClr val="bg1"/>
              </a:buClr>
              <a:buNone/>
            </a:pPr>
            <a:r>
              <a:rPr lang="en-US" sz="1400" dirty="0">
                <a:solidFill>
                  <a:schemeClr val="bg1"/>
                </a:solidFill>
                <a:latin typeface="Abadi" panose="020B0604020104020204" pitchFamily="34" charset="0"/>
              </a:rPr>
              <a:t>Steve Mappa			</a:t>
            </a:r>
            <a:r>
              <a:rPr lang="en-US" sz="1400" u="sng" dirty="0">
                <a:solidFill>
                  <a:srgbClr val="0000FF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hlinkClick r:id="rId8"/>
              </a:rPr>
              <a:t>smappa@mrpropertiesllc.com</a:t>
            </a:r>
            <a:endParaRPr lang="en-US" sz="14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7CCFBF-00F2-D90E-95C5-223F1B7A91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81905" y="5758802"/>
            <a:ext cx="890093" cy="7254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EAB82F-379C-F837-A766-5D4A810A11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002" y="5982250"/>
            <a:ext cx="3413188" cy="50203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6883AB4-FECE-3894-0D4E-BAFF1BFA8B11}"/>
              </a:ext>
            </a:extLst>
          </p:cNvPr>
          <p:cNvSpPr txBox="1">
            <a:spLocks/>
          </p:cNvSpPr>
          <p:nvPr/>
        </p:nvSpPr>
        <p:spPr>
          <a:xfrm>
            <a:off x="717862" y="461962"/>
            <a:ext cx="10751513" cy="719138"/>
          </a:xfrm>
          <a:prstGeom prst="rect">
            <a:avLst/>
          </a:prstGeom>
          <a:solidFill>
            <a:srgbClr val="D2471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1"/>
                </a:solidFill>
                <a:latin typeface="Abadi" panose="020B0604020104020204" pitchFamily="34" charset="0"/>
              </a:rPr>
              <a:t>contacts</a:t>
            </a:r>
          </a:p>
        </p:txBody>
      </p:sp>
    </p:spTree>
    <p:extLst>
      <p:ext uri="{BB962C8B-B14F-4D97-AF65-F5344CB8AC3E}">
        <p14:creationId xmlns:p14="http://schemas.microsoft.com/office/powerpoint/2010/main" val="2001015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46E69C-DC6F-422F-9B1F-57BB40C9BEA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25450" y="1447800"/>
            <a:ext cx="11336338" cy="4948238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marL="0" indent="0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				Imani Village:  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  <a:hlinkClick r:id="rId3"/>
              </a:rPr>
              <a:t>www.imanivillage.com</a:t>
            </a:r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>
              <a:buClr>
                <a:schemeClr val="bg1"/>
              </a:buClr>
            </a:pPr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4344B3-972D-C30C-CAAF-C1A074639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" y="5982250"/>
            <a:ext cx="3413188" cy="50203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AF01EBB-06E8-1C8C-4B80-3BBBE8EBEAB2}"/>
              </a:ext>
            </a:extLst>
          </p:cNvPr>
          <p:cNvSpPr txBox="1">
            <a:spLocks/>
          </p:cNvSpPr>
          <p:nvPr/>
        </p:nvSpPr>
        <p:spPr>
          <a:xfrm>
            <a:off x="717862" y="461962"/>
            <a:ext cx="10751513" cy="719138"/>
          </a:xfrm>
          <a:prstGeom prst="rect">
            <a:avLst/>
          </a:prstGeom>
          <a:solidFill>
            <a:srgbClr val="D2471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1"/>
                </a:solidFill>
                <a:latin typeface="Abadi" panose="020B0604020104020204" pitchFamily="34" charset="0"/>
              </a:rPr>
              <a:t>Important links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7501FB-4437-E545-C093-9ADAB74CE1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6455" y="2679041"/>
            <a:ext cx="3158002" cy="34750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28DE2B-F559-C705-F6E1-FC1E407C93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81905" y="5758802"/>
            <a:ext cx="890093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51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885BE-FFFD-4EE6-B7A8-89C64C28DFF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54345" y="488495"/>
            <a:ext cx="11078547" cy="71913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Questions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46E69C-DC6F-422F-9B1F-57BB40C9BEA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187952" y="2916936"/>
            <a:ext cx="4379976" cy="1024128"/>
          </a:xfrm>
        </p:spPr>
        <p:txBody>
          <a:bodyPr>
            <a:normAutofit/>
          </a:bodyPr>
          <a:lstStyle/>
          <a:p>
            <a:pPr marL="0" indent="0">
              <a:buClr>
                <a:schemeClr val="bg1"/>
              </a:buClr>
              <a:buNone/>
            </a:pPr>
            <a:r>
              <a:rPr lang="en-US" sz="5400" dirty="0">
                <a:solidFill>
                  <a:schemeClr val="bg1"/>
                </a:solidFill>
                <a:latin typeface="Abadi" panose="020B0604020104020204" pitchFamily="34" charset="0"/>
              </a:rPr>
              <a:t>General Q&amp;A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C74B71-CAC6-8F73-3224-CDA1AAB98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1905" y="5758802"/>
            <a:ext cx="890093" cy="7254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BD110D-734F-1CEB-C95E-3DB5931A7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" y="5982250"/>
            <a:ext cx="3413188" cy="502039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50EC5131-48AB-3F14-E4C1-71B14E5E2E6A}"/>
              </a:ext>
            </a:extLst>
          </p:cNvPr>
          <p:cNvSpPr txBox="1">
            <a:spLocks/>
          </p:cNvSpPr>
          <p:nvPr/>
        </p:nvSpPr>
        <p:spPr>
          <a:xfrm>
            <a:off x="717862" y="461962"/>
            <a:ext cx="10751513" cy="719138"/>
          </a:xfrm>
          <a:prstGeom prst="rect">
            <a:avLst/>
          </a:prstGeom>
          <a:solidFill>
            <a:srgbClr val="D2471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1"/>
                </a:solidFill>
                <a:latin typeface="Abadi" panose="020B0604020104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24083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885BE-FFFD-4EE6-B7A8-89C64C28DFF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7862" y="461962"/>
            <a:ext cx="10751513" cy="719138"/>
          </a:xfrm>
          <a:solidFill>
            <a:srgbClr val="D24716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badi" panose="020B0604020104020204" pitchFamily="34" charset="0"/>
              </a:rPr>
              <a:t>Agenda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FFF97E-4BC7-4C43-C0FB-9FE3448E8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1905" y="5758802"/>
            <a:ext cx="890093" cy="7254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53A313-A620-D41E-212D-96A0F02ED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" y="5982250"/>
            <a:ext cx="3413188" cy="502039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219F52D-5BDE-819F-7338-B27A31DA70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5009989"/>
              </p:ext>
            </p:extLst>
          </p:nvPr>
        </p:nvGraphicFramePr>
        <p:xfrm>
          <a:off x="3456432" y="1847088"/>
          <a:ext cx="5731414" cy="3445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523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8F5CEA7-9231-60C1-1974-258811C11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1905" y="5758802"/>
            <a:ext cx="890093" cy="7254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DD07C7-1925-B516-F7F6-3A75AE8E6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418" y="275450"/>
            <a:ext cx="8534400" cy="5410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3D0F1D-C2A6-F4F9-1262-66BAD5D720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02" y="5982250"/>
            <a:ext cx="3413188" cy="50203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6F206D9-1FAE-F67E-195A-48626AC60B47}"/>
              </a:ext>
            </a:extLst>
          </p:cNvPr>
          <p:cNvSpPr txBox="1">
            <a:spLocks/>
          </p:cNvSpPr>
          <p:nvPr/>
        </p:nvSpPr>
        <p:spPr>
          <a:xfrm>
            <a:off x="717862" y="461962"/>
            <a:ext cx="10751513" cy="719138"/>
          </a:xfrm>
          <a:prstGeom prst="rect">
            <a:avLst/>
          </a:prstGeom>
          <a:solidFill>
            <a:srgbClr val="D2471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1"/>
                </a:solidFill>
                <a:latin typeface="Abadi" panose="020B0604020104020204" pitchFamily="34" charset="0"/>
              </a:rPr>
              <a:t>Mission statement</a:t>
            </a:r>
          </a:p>
        </p:txBody>
      </p:sp>
    </p:spTree>
    <p:extLst>
      <p:ext uri="{BB962C8B-B14F-4D97-AF65-F5344CB8AC3E}">
        <p14:creationId xmlns:p14="http://schemas.microsoft.com/office/powerpoint/2010/main" val="2105320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885BE-FFFD-4EE6-B7A8-89C64C28DFF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7862" y="461962"/>
            <a:ext cx="10751513" cy="71913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badi" panose="020B0604020104020204" pitchFamily="34" charset="0"/>
              </a:rPr>
              <a:t>Aerial view – pre-development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FFF97E-4BC7-4C43-C0FB-9FE3448E8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1905" y="5758802"/>
            <a:ext cx="890093" cy="7254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7DD249-5616-AE10-E696-6D97215E8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044" y="1485900"/>
            <a:ext cx="7143947" cy="45431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0C0123-65BE-3B37-5233-B00E47F8018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002" y="5982250"/>
            <a:ext cx="3413188" cy="50203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073E19A-F1C8-50E1-C460-81C845F93F75}"/>
              </a:ext>
            </a:extLst>
          </p:cNvPr>
          <p:cNvSpPr txBox="1">
            <a:spLocks/>
          </p:cNvSpPr>
          <p:nvPr/>
        </p:nvSpPr>
        <p:spPr>
          <a:xfrm>
            <a:off x="870262" y="614362"/>
            <a:ext cx="10751513" cy="719138"/>
          </a:xfrm>
          <a:prstGeom prst="rect">
            <a:avLst/>
          </a:prstGeom>
          <a:solidFill>
            <a:srgbClr val="D2471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1"/>
                </a:solidFill>
                <a:latin typeface="Abadi" panose="020B0604020104020204" pitchFamily="34" charset="0"/>
              </a:rPr>
              <a:t>Aerial view (Pre-development)</a:t>
            </a:r>
          </a:p>
        </p:txBody>
      </p:sp>
    </p:spTree>
    <p:extLst>
      <p:ext uri="{BB962C8B-B14F-4D97-AF65-F5344CB8AC3E}">
        <p14:creationId xmlns:p14="http://schemas.microsoft.com/office/powerpoint/2010/main" val="729726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885BE-FFFD-4EE6-B7A8-89C64C28DFF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7862" y="461962"/>
            <a:ext cx="10751513" cy="71913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badi" panose="020B0604020104020204" pitchFamily="34" charset="0"/>
              </a:rPr>
              <a:t>Planned community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FFF97E-4BC7-4C43-C0FB-9FE3448E8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1905" y="5758802"/>
            <a:ext cx="890093" cy="7254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53A313-A620-D41E-212D-96A0F02ED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" y="5982250"/>
            <a:ext cx="3413188" cy="5020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FB9C15-249F-C1FC-1530-6B02782D1B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4575" y="1433597"/>
            <a:ext cx="6378086" cy="429615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D919D3E-CC65-32D4-C451-475D9C2C99E1}"/>
              </a:ext>
            </a:extLst>
          </p:cNvPr>
          <p:cNvSpPr txBox="1">
            <a:spLocks/>
          </p:cNvSpPr>
          <p:nvPr/>
        </p:nvSpPr>
        <p:spPr>
          <a:xfrm>
            <a:off x="870262" y="614362"/>
            <a:ext cx="10751513" cy="719138"/>
          </a:xfrm>
          <a:prstGeom prst="rect">
            <a:avLst/>
          </a:prstGeom>
          <a:solidFill>
            <a:srgbClr val="D2471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1"/>
                </a:solidFill>
                <a:latin typeface="Abadi" panose="020B0604020104020204" pitchFamily="34" charset="0"/>
              </a:rPr>
              <a:t>Planned community</a:t>
            </a:r>
          </a:p>
        </p:txBody>
      </p:sp>
    </p:spTree>
    <p:extLst>
      <p:ext uri="{BB962C8B-B14F-4D97-AF65-F5344CB8AC3E}">
        <p14:creationId xmlns:p14="http://schemas.microsoft.com/office/powerpoint/2010/main" val="3021229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885BE-FFFD-4EE6-B7A8-89C64C28DFF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7862" y="461962"/>
            <a:ext cx="10751513" cy="71913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badi" panose="020B0604020104020204" pitchFamily="34" charset="0"/>
              </a:rPr>
              <a:t>Retirement affordable housing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FFF97E-4BC7-4C43-C0FB-9FE3448E8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1905" y="5758802"/>
            <a:ext cx="890093" cy="7254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53A313-A620-D41E-212D-96A0F02ED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" y="5982250"/>
            <a:ext cx="3413188" cy="50203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648D72C-A938-E05F-9014-A020A6A1DDA6}"/>
              </a:ext>
            </a:extLst>
          </p:cNvPr>
          <p:cNvSpPr txBox="1">
            <a:spLocks/>
          </p:cNvSpPr>
          <p:nvPr/>
        </p:nvSpPr>
        <p:spPr>
          <a:xfrm>
            <a:off x="870262" y="614362"/>
            <a:ext cx="10751513" cy="719138"/>
          </a:xfrm>
          <a:prstGeom prst="rect">
            <a:avLst/>
          </a:prstGeom>
          <a:solidFill>
            <a:srgbClr val="D2471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1"/>
                </a:solidFill>
                <a:latin typeface="Abadi" panose="020B0604020104020204" pitchFamily="34" charset="0"/>
              </a:rPr>
              <a:t>A sustainable green urban community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E3CEBC-4505-3810-2780-1DC6F945BA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132" y="1381675"/>
            <a:ext cx="6019800" cy="46005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ED4854-572F-8DB3-1697-8A686BBE7BF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" b="584"/>
          <a:stretch/>
        </p:blipFill>
        <p:spPr>
          <a:xfrm>
            <a:off x="7302437" y="3082275"/>
            <a:ext cx="4191462" cy="155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86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885BE-FFFD-4EE6-B7A8-89C64C28DFF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7862" y="461962"/>
            <a:ext cx="10751513" cy="71913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badi" panose="020B0604020104020204" pitchFamily="34" charset="0"/>
              </a:rPr>
              <a:t>Retirement affordable housing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FFF97E-4BC7-4C43-C0FB-9FE3448E8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1905" y="5758802"/>
            <a:ext cx="890093" cy="7254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AE61B0-18FB-9F81-EEF3-B3112972B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0293" y="1369024"/>
            <a:ext cx="6866650" cy="44253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53A313-A620-D41E-212D-96A0F02ED9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02" y="5982250"/>
            <a:ext cx="3413188" cy="50203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648D72C-A938-E05F-9014-A020A6A1DDA6}"/>
              </a:ext>
            </a:extLst>
          </p:cNvPr>
          <p:cNvSpPr txBox="1">
            <a:spLocks/>
          </p:cNvSpPr>
          <p:nvPr/>
        </p:nvSpPr>
        <p:spPr>
          <a:xfrm>
            <a:off x="870262" y="614362"/>
            <a:ext cx="10751513" cy="719138"/>
          </a:xfrm>
          <a:prstGeom prst="rect">
            <a:avLst/>
          </a:prstGeom>
          <a:solidFill>
            <a:srgbClr val="D2471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1"/>
                </a:solidFill>
                <a:latin typeface="Abadi" panose="020B0604020104020204" pitchFamily="34" charset="0"/>
              </a:rPr>
              <a:t>Retirement affordable housing</a:t>
            </a:r>
          </a:p>
        </p:txBody>
      </p:sp>
    </p:spTree>
    <p:extLst>
      <p:ext uri="{BB962C8B-B14F-4D97-AF65-F5344CB8AC3E}">
        <p14:creationId xmlns:p14="http://schemas.microsoft.com/office/powerpoint/2010/main" val="232931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885BE-FFFD-4EE6-B7A8-89C64C28DFF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7862" y="461962"/>
            <a:ext cx="10751513" cy="71913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badi" panose="020B0604020104020204" pitchFamily="34" charset="0"/>
              </a:rPr>
              <a:t>Retirement affordable housing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C04716-02CC-9C3F-53ED-8909BFB63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1905" y="5758802"/>
            <a:ext cx="890093" cy="7254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292C22-BCA7-407A-394E-AFFCEDF61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667" y="1286827"/>
            <a:ext cx="7710666" cy="46954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F77D63-5F7A-AD32-B8BE-7EF0424772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02" y="5982250"/>
            <a:ext cx="3413188" cy="50203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6253645-14B4-2C58-C85F-A82BB0FA5D64}"/>
              </a:ext>
            </a:extLst>
          </p:cNvPr>
          <p:cNvSpPr txBox="1">
            <a:spLocks/>
          </p:cNvSpPr>
          <p:nvPr/>
        </p:nvSpPr>
        <p:spPr>
          <a:xfrm>
            <a:off x="870262" y="614362"/>
            <a:ext cx="10751513" cy="719138"/>
          </a:xfrm>
          <a:prstGeom prst="rect">
            <a:avLst/>
          </a:prstGeom>
          <a:solidFill>
            <a:srgbClr val="D2471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1"/>
                </a:solidFill>
                <a:latin typeface="Abadi" panose="020B0604020104020204" pitchFamily="34" charset="0"/>
              </a:rPr>
              <a:t>Retirement affordable housing</a:t>
            </a:r>
          </a:p>
        </p:txBody>
      </p:sp>
    </p:spTree>
    <p:extLst>
      <p:ext uri="{BB962C8B-B14F-4D97-AF65-F5344CB8AC3E}">
        <p14:creationId xmlns:p14="http://schemas.microsoft.com/office/powerpoint/2010/main" val="4052675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6FD833-8D73-1EBC-9340-05C527742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1905" y="5758802"/>
            <a:ext cx="890093" cy="7254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5274B9-8A15-23EC-B286-043F38615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722" y="1399222"/>
            <a:ext cx="7753791" cy="45830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2C7B59-4E9E-E9F4-093D-DE2B8ADB50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02" y="5982250"/>
            <a:ext cx="3413188" cy="50203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E2851E7-A4B8-57C3-5A1B-06F9081D6AE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7550" y="461963"/>
            <a:ext cx="10752138" cy="719137"/>
          </a:xfrm>
          <a:solidFill>
            <a:srgbClr val="D24716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badi" panose="020B0604020104020204" pitchFamily="34" charset="0"/>
              </a:rPr>
              <a:t>Retirement affordable housing</a:t>
            </a:r>
          </a:p>
        </p:txBody>
      </p:sp>
    </p:spTree>
    <p:extLst>
      <p:ext uri="{BB962C8B-B14F-4D97-AF65-F5344CB8AC3E}">
        <p14:creationId xmlns:p14="http://schemas.microsoft.com/office/powerpoint/2010/main" val="280024506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1053</TotalTime>
  <Words>250</Words>
  <Application>Microsoft Office PowerPoint</Application>
  <PresentationFormat>Widescreen</PresentationFormat>
  <Paragraphs>73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Abadi</vt:lpstr>
      <vt:lpstr>Arial</vt:lpstr>
      <vt:lpstr>Calibri</vt:lpstr>
      <vt:lpstr>Rockwell</vt:lpstr>
      <vt:lpstr>Gallery</vt:lpstr>
      <vt:lpstr>PowerPoint Presentation</vt:lpstr>
      <vt:lpstr>Agenda</vt:lpstr>
      <vt:lpstr>PowerPoint Presentation</vt:lpstr>
      <vt:lpstr>Aerial view – pre-development</vt:lpstr>
      <vt:lpstr>Planned community</vt:lpstr>
      <vt:lpstr>Retirement affordable housing</vt:lpstr>
      <vt:lpstr>Retirement affordable housing</vt:lpstr>
      <vt:lpstr>Retirement affordable housing</vt:lpstr>
      <vt:lpstr>Retirement affordable housing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Altgeld Library &amp; Family Resource Center</dc:title>
  <dc:creator>Jason Timmerhaus</dc:creator>
  <cp:lastModifiedBy>Phaedra Leslie</cp:lastModifiedBy>
  <cp:revision>56</cp:revision>
  <cp:lastPrinted>2022-07-13T21:31:56Z</cp:lastPrinted>
  <dcterms:created xsi:type="dcterms:W3CDTF">2021-03-17T16:09:46Z</dcterms:created>
  <dcterms:modified xsi:type="dcterms:W3CDTF">2022-07-14T19:48:29Z</dcterms:modified>
</cp:coreProperties>
</file>