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13" r:id="rId4"/>
  </p:sldMasterIdLst>
  <p:notesMasterIdLst>
    <p:notesMasterId r:id="rId24"/>
  </p:notesMasterIdLst>
  <p:sldIdLst>
    <p:sldId id="257" r:id="rId5"/>
    <p:sldId id="261" r:id="rId6"/>
    <p:sldId id="434" r:id="rId7"/>
    <p:sldId id="437" r:id="rId8"/>
    <p:sldId id="262" r:id="rId9"/>
    <p:sldId id="443" r:id="rId10"/>
    <p:sldId id="438" r:id="rId11"/>
    <p:sldId id="431" r:id="rId12"/>
    <p:sldId id="423" r:id="rId13"/>
    <p:sldId id="259" r:id="rId14"/>
    <p:sldId id="439" r:id="rId15"/>
    <p:sldId id="279" r:id="rId16"/>
    <p:sldId id="280" r:id="rId17"/>
    <p:sldId id="442" r:id="rId18"/>
    <p:sldId id="435" r:id="rId19"/>
    <p:sldId id="268" r:id="rId20"/>
    <p:sldId id="436" r:id="rId21"/>
    <p:sldId id="284" r:id="rId22"/>
    <p:sldId id="273"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2F"/>
    <a:srgbClr val="D9E1F2"/>
    <a:srgbClr val="344529"/>
    <a:srgbClr val="2B3922"/>
    <a:srgbClr val="2E3722"/>
    <a:srgbClr val="FCF7F1"/>
    <a:srgbClr val="B8D233"/>
    <a:srgbClr val="5CC6D6"/>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19" autoAdjust="0"/>
  </p:normalViewPr>
  <p:slideViewPr>
    <p:cSldViewPr snapToGrid="0">
      <p:cViewPr varScale="1">
        <p:scale>
          <a:sx n="86" d="100"/>
          <a:sy n="86" d="100"/>
        </p:scale>
        <p:origin x="133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52101422131601"/>
          <c:y val="0.16467288699896496"/>
          <c:w val="0.60110596755093304"/>
          <c:h val="0.69425164357894054"/>
        </c:manualLayout>
      </c:layout>
      <c:pieChart>
        <c:varyColors val="1"/>
        <c:ser>
          <c:idx val="0"/>
          <c:order val="0"/>
          <c:spPr>
            <a:solidFill>
              <a:schemeClr val="accent1"/>
            </a:solidFill>
            <a:ln w="6350">
              <a:solidFill>
                <a:schemeClr val="tx1"/>
              </a:solidFill>
            </a:ln>
          </c:spPr>
          <c:dPt>
            <c:idx val="0"/>
            <c:bubble3D val="0"/>
            <c:spPr>
              <a:solidFill>
                <a:schemeClr val="bg2">
                  <a:lumMod val="25000"/>
                </a:schemeClr>
              </a:solidFill>
              <a:ln w="6350">
                <a:solidFill>
                  <a:schemeClr val="tx1"/>
                </a:solidFill>
              </a:ln>
              <a:effectLst/>
            </c:spPr>
            <c:extLst>
              <c:ext xmlns:c16="http://schemas.microsoft.com/office/drawing/2014/chart" uri="{C3380CC4-5D6E-409C-BE32-E72D297353CC}">
                <c16:uniqueId val="{00000001-87B2-4098-A0F6-3339B6D42D27}"/>
              </c:ext>
            </c:extLst>
          </c:dPt>
          <c:dPt>
            <c:idx val="1"/>
            <c:bubble3D val="0"/>
            <c:spPr>
              <a:solidFill>
                <a:schemeClr val="accent1">
                  <a:lumMod val="50000"/>
                </a:schemeClr>
              </a:solidFill>
              <a:ln w="9525">
                <a:solidFill>
                  <a:schemeClr val="tx1"/>
                </a:solidFill>
              </a:ln>
              <a:effectLst/>
            </c:spPr>
            <c:extLst>
              <c:ext xmlns:c16="http://schemas.microsoft.com/office/drawing/2014/chart" uri="{C3380CC4-5D6E-409C-BE32-E72D297353CC}">
                <c16:uniqueId val="{00000003-87B2-4098-A0F6-3339B6D42D27}"/>
              </c:ext>
            </c:extLst>
          </c:dPt>
          <c:dPt>
            <c:idx val="2"/>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5-87B2-4098-A0F6-3339B6D42D27}"/>
              </c:ext>
            </c:extLst>
          </c:dPt>
          <c:dPt>
            <c:idx val="3"/>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7-87B2-4098-A0F6-3339B6D42D27}"/>
              </c:ext>
            </c:extLst>
          </c:dPt>
          <c:dLbls>
            <c:dLbl>
              <c:idx val="0"/>
              <c:layout>
                <c:manualLayout>
                  <c:x val="0.1340437762021828"/>
                  <c:y val="-0.18825786994328372"/>
                </c:manualLayout>
              </c:layout>
              <c:tx>
                <c:rich>
                  <a:bodyPr/>
                  <a:lstStyle/>
                  <a:p>
                    <a:fld id="{DEFDE570-C374-471F-9164-6BE28676DFE5}" type="CATEGORYNAME">
                      <a:rPr lang="en-US" sz="900">
                        <a:solidFill>
                          <a:schemeClr val="bg1"/>
                        </a:solidFill>
                      </a:rPr>
                      <a:pPr/>
                      <a:t>[CATEGORY NAME]</a:t>
                    </a:fld>
                    <a:r>
                      <a:rPr lang="en-US" sz="900" baseline="0">
                        <a:solidFill>
                          <a:schemeClr val="bg1"/>
                        </a:solidFill>
                      </a:rPr>
                      <a:t>, </a:t>
                    </a:r>
                  </a:p>
                  <a:p>
                    <a:r>
                      <a:rPr lang="en-US" sz="900" baseline="0">
                        <a:solidFill>
                          <a:schemeClr val="bg1"/>
                        </a:solidFill>
                      </a:rPr>
                      <a:t>23.8%</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B2-4098-A0F6-3339B6D42D27}"/>
                </c:ext>
              </c:extLst>
            </c:dLbl>
            <c:dLbl>
              <c:idx val="1"/>
              <c:layout>
                <c:manualLayout>
                  <c:x val="0.18998127496506367"/>
                  <c:y val="0.21540604473996752"/>
                </c:manualLayout>
              </c:layout>
              <c:tx>
                <c:rich>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61C1FFBA-C63B-4B79-97EF-EF9444FE8CB1}" type="CATEGORYNAME">
                      <a:rPr lang="en-US" sz="900" b="1">
                        <a:solidFill>
                          <a:schemeClr val="bg1"/>
                        </a:solidFill>
                        <a:latin typeface="Arial" panose="020B0604020202020204" pitchFamily="34" charset="0"/>
                        <a:cs typeface="Arial" panose="020B0604020202020204" pitchFamily="34" charset="0"/>
                      </a:rPr>
                      <a:pPr>
                        <a:defRPr b="1">
                          <a:solidFill>
                            <a:sysClr val="windowText" lastClr="000000"/>
                          </a:solidFill>
                          <a:latin typeface="Arial" panose="020B0604020202020204" pitchFamily="34" charset="0"/>
                          <a:cs typeface="Arial" panose="020B0604020202020204" pitchFamily="34" charset="0"/>
                        </a:defRPr>
                      </a:pPr>
                      <a:t>[CATEGORY NAME]</a:t>
                    </a:fld>
                    <a:r>
                      <a:rPr lang="en-US" sz="900" b="1" baseline="0">
                        <a:solidFill>
                          <a:schemeClr val="bg1"/>
                        </a:solidFill>
                        <a:latin typeface="Arial" panose="020B0604020202020204" pitchFamily="34" charset="0"/>
                        <a:cs typeface="Arial" panose="020B0604020202020204" pitchFamily="34" charset="0"/>
                      </a:rPr>
                      <a:t>, 46.4%</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867218520761828"/>
                      <c:h val="9.6631182345403618E-2"/>
                    </c:manualLayout>
                  </c15:layout>
                  <c15:dlblFieldTable/>
                  <c15:showDataLabelsRange val="0"/>
                </c:ext>
                <c:ext xmlns:c16="http://schemas.microsoft.com/office/drawing/2014/chart" uri="{C3380CC4-5D6E-409C-BE32-E72D297353CC}">
                  <c16:uniqueId val="{00000003-87B2-4098-A0F6-3339B6D42D27}"/>
                </c:ext>
              </c:extLst>
            </c:dLbl>
            <c:dLbl>
              <c:idx val="2"/>
              <c:layout>
                <c:manualLayout>
                  <c:x val="-0.2184576588559915"/>
                  <c:y val="-8.2579050291300291E-2"/>
                </c:manualLayout>
              </c:layout>
              <c:tx>
                <c:rich>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D31BBD08-0984-4765-81A1-0CA2DFA81BF8}" type="CATEGORYNAME">
                      <a:rPr lang="en-US" sz="900" b="1">
                        <a:solidFill>
                          <a:schemeClr val="bg1"/>
                        </a:solidFill>
                        <a:latin typeface="Arial" panose="020B0604020202020204" pitchFamily="34" charset="0"/>
                        <a:cs typeface="Arial" panose="020B0604020202020204" pitchFamily="34" charset="0"/>
                      </a:rPr>
                      <a:pPr>
                        <a:defRPr b="1">
                          <a:solidFill>
                            <a:sysClr val="windowText" lastClr="000000"/>
                          </a:solidFill>
                          <a:latin typeface="Arial" panose="020B0604020202020204" pitchFamily="34" charset="0"/>
                          <a:cs typeface="Arial" panose="020B0604020202020204" pitchFamily="34" charset="0"/>
                        </a:defRPr>
                      </a:pPr>
                      <a:t>[CATEGORY NAME]</a:t>
                    </a:fld>
                    <a:r>
                      <a:rPr lang="en-US" sz="900" b="1" baseline="0">
                        <a:solidFill>
                          <a:schemeClr val="bg1"/>
                        </a:solidFill>
                        <a:latin typeface="Arial" panose="020B0604020202020204" pitchFamily="34" charset="0"/>
                        <a:cs typeface="Arial" panose="020B0604020202020204" pitchFamily="34" charset="0"/>
                      </a:rPr>
                      <a:t>, 29.8%</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267370355683953"/>
                      <c:h val="8.8869969629082404E-2"/>
                    </c:manualLayout>
                  </c15:layout>
                  <c15:dlblFieldTable/>
                  <c15:showDataLabelsRange val="0"/>
                </c:ext>
                <c:ext xmlns:c16="http://schemas.microsoft.com/office/drawing/2014/chart" uri="{C3380CC4-5D6E-409C-BE32-E72D297353CC}">
                  <c16:uniqueId val="{00000005-87B2-4098-A0F6-3339B6D42D27}"/>
                </c:ext>
              </c:extLst>
            </c:dLbl>
            <c:dLbl>
              <c:idx val="3"/>
              <c:delete val="1"/>
              <c:extLst>
                <c:ext xmlns:c15="http://schemas.microsoft.com/office/drawing/2012/chart" uri="{CE6537A1-D6FC-4f65-9D91-7224C49458BB}"/>
                <c:ext xmlns:c16="http://schemas.microsoft.com/office/drawing/2014/chart" uri="{C3380CC4-5D6E-409C-BE32-E72D297353CC}">
                  <c16:uniqueId val="{00000007-87B2-4098-A0F6-3339B6D42D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1"/>
            <c:showBubbleSize val="0"/>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'Data Format'!$A$2:$A$5</c:f>
              <c:strCache>
                <c:ptCount val="3"/>
                <c:pt idx="0">
                  <c:v>Corporate</c:v>
                </c:pt>
                <c:pt idx="1">
                  <c:v>Public Safety</c:v>
                </c:pt>
                <c:pt idx="2">
                  <c:v>Health</c:v>
                </c:pt>
              </c:strCache>
            </c:strRef>
          </c:cat>
          <c:val>
            <c:numRef>
              <c:f>'Data Format'!$L$2:$L$5</c:f>
              <c:numCache>
                <c:formatCode>0.0</c:formatCode>
                <c:ptCount val="4"/>
                <c:pt idx="0">
                  <c:v>58.274999999999999</c:v>
                </c:pt>
                <c:pt idx="1">
                  <c:v>113.63</c:v>
                </c:pt>
                <c:pt idx="2">
                  <c:v>72.822518000000002</c:v>
                </c:pt>
                <c:pt idx="3">
                  <c:v>0</c:v>
                </c:pt>
              </c:numCache>
            </c:numRef>
          </c:val>
          <c:extLst>
            <c:ext xmlns:c16="http://schemas.microsoft.com/office/drawing/2014/chart" uri="{C3380CC4-5D6E-409C-BE32-E72D297353CC}">
              <c16:uniqueId val="{00000008-87B2-4098-A0F6-3339B6D42D27}"/>
            </c:ext>
          </c:extLst>
        </c:ser>
        <c:dLbls>
          <c:showLegendKey val="0"/>
          <c:showVal val="0"/>
          <c:showCatName val="0"/>
          <c:showSerName val="0"/>
          <c:showPercent val="0"/>
          <c:showBubbleSize val="0"/>
          <c:showLeaderLines val="1"/>
        </c:dLbls>
        <c:firstSliceAng val="162"/>
      </c:pieChart>
      <c:spPr>
        <a:noFill/>
        <a:ln>
          <a:noFill/>
        </a:ln>
        <a:effectLst/>
      </c:spPr>
    </c:plotArea>
    <c:plotVisOnly val="1"/>
    <c:dispBlanksAs val="gap"/>
    <c:showDLblsOverMax val="0"/>
  </c:chart>
  <c:spPr>
    <a:noFill/>
    <a:ln w="9525" cap="flat" cmpd="sng" algn="ctr">
      <a:noFill/>
      <a:round/>
    </a:ln>
    <a:effectLst/>
  </c:spPr>
  <c:txPr>
    <a:bodyPr/>
    <a:lstStyle/>
    <a:p>
      <a:pPr>
        <a:defRPr sz="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52101422131601"/>
          <c:y val="0.16467288699896496"/>
          <c:w val="0.60110596755093304"/>
          <c:h val="0.69425164357894054"/>
        </c:manualLayout>
      </c:layout>
      <c:pieChart>
        <c:varyColors val="1"/>
        <c:ser>
          <c:idx val="0"/>
          <c:order val="0"/>
          <c:spPr>
            <a:solidFill>
              <a:schemeClr val="accent1"/>
            </a:solidFill>
            <a:ln w="6350">
              <a:solidFill>
                <a:schemeClr val="tx1"/>
              </a:solidFill>
            </a:ln>
          </c:spPr>
          <c:dPt>
            <c:idx val="0"/>
            <c:bubble3D val="0"/>
            <c:spPr>
              <a:solidFill>
                <a:schemeClr val="accent1">
                  <a:lumMod val="50000"/>
                </a:schemeClr>
              </a:solidFill>
              <a:ln w="6350">
                <a:solidFill>
                  <a:schemeClr val="tx1"/>
                </a:solidFill>
              </a:ln>
              <a:effectLst/>
            </c:spPr>
            <c:extLst>
              <c:ext xmlns:c16="http://schemas.microsoft.com/office/drawing/2014/chart" uri="{C3380CC4-5D6E-409C-BE32-E72D297353CC}">
                <c16:uniqueId val="{00000001-9B6D-4CF2-A535-14476F42D8E5}"/>
              </c:ext>
            </c:extLst>
          </c:dPt>
          <c:dPt>
            <c:idx val="1"/>
            <c:bubble3D val="0"/>
            <c:spPr>
              <a:solidFill>
                <a:schemeClr val="bg2">
                  <a:lumMod val="25000"/>
                </a:schemeClr>
              </a:solidFill>
              <a:ln w="9525">
                <a:solidFill>
                  <a:schemeClr val="tx1"/>
                </a:solidFill>
              </a:ln>
              <a:effectLst/>
            </c:spPr>
            <c:extLst>
              <c:ext xmlns:c16="http://schemas.microsoft.com/office/drawing/2014/chart" uri="{C3380CC4-5D6E-409C-BE32-E72D297353CC}">
                <c16:uniqueId val="{00000003-9B6D-4CF2-A535-14476F42D8E5}"/>
              </c:ext>
            </c:extLst>
          </c:dPt>
          <c:dPt>
            <c:idx val="2"/>
            <c:bubble3D val="0"/>
            <c:spPr>
              <a:solidFill>
                <a:sysClr val="window" lastClr="FFFFFF"/>
              </a:solidFill>
              <a:ln w="6350">
                <a:solidFill>
                  <a:schemeClr val="tx1"/>
                </a:solidFill>
              </a:ln>
              <a:effectLst/>
            </c:spPr>
            <c:extLst>
              <c:ext xmlns:c16="http://schemas.microsoft.com/office/drawing/2014/chart" uri="{C3380CC4-5D6E-409C-BE32-E72D297353CC}">
                <c16:uniqueId val="{00000005-9B6D-4CF2-A535-14476F42D8E5}"/>
              </c:ext>
            </c:extLst>
          </c:dPt>
          <c:dPt>
            <c:idx val="3"/>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7-9B6D-4CF2-A535-14476F42D8E5}"/>
              </c:ext>
            </c:extLst>
          </c:dPt>
          <c:dLbls>
            <c:dLbl>
              <c:idx val="0"/>
              <c:layout>
                <c:manualLayout>
                  <c:x val="0.13318422929587309"/>
                  <c:y val="-0.13895729717965613"/>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DEFDE570-C374-471F-9164-6BE28676DFE5}" type="CATEGORYNAME">
                      <a:rPr lang="en-US">
                        <a:solidFill>
                          <a:schemeClr val="bg1"/>
                        </a:solidFill>
                      </a:rPr>
                      <a:pPr>
                        <a:defRPr sz="900" b="1">
                          <a:solidFill>
                            <a:sysClr val="windowText" lastClr="000000"/>
                          </a:solidFill>
                          <a:latin typeface="Arial" panose="020B0604020202020204" pitchFamily="34" charset="0"/>
                          <a:cs typeface="Arial" panose="020B0604020202020204" pitchFamily="34" charset="0"/>
                        </a:defRPr>
                      </a:pPr>
                      <a:t>[CATEGORY NAME]</a:t>
                    </a:fld>
                    <a:r>
                      <a:rPr lang="en-US" baseline="0">
                        <a:solidFill>
                          <a:schemeClr val="bg1"/>
                        </a:solidFill>
                      </a:rPr>
                      <a:t>, </a:t>
                    </a:r>
                  </a:p>
                  <a:p>
                    <a:pPr>
                      <a:defRPr sz="900" b="1">
                        <a:solidFill>
                          <a:sysClr val="windowText" lastClr="000000"/>
                        </a:solidFill>
                        <a:latin typeface="Arial" panose="020B0604020202020204" pitchFamily="34" charset="0"/>
                        <a:cs typeface="Arial" panose="020B0604020202020204" pitchFamily="34" charset="0"/>
                      </a:defRPr>
                    </a:pPr>
                    <a:r>
                      <a:rPr lang="en-US" baseline="0">
                        <a:solidFill>
                          <a:schemeClr val="bg1"/>
                        </a:solidFill>
                      </a:rPr>
                      <a:t>32.4%</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5055650287265379"/>
                      <c:h val="0.43700737254996352"/>
                    </c:manualLayout>
                  </c15:layout>
                  <c15:dlblFieldTable/>
                  <c15:showDataLabelsRange val="0"/>
                </c:ext>
                <c:ext xmlns:c16="http://schemas.microsoft.com/office/drawing/2014/chart" uri="{C3380CC4-5D6E-409C-BE32-E72D297353CC}">
                  <c16:uniqueId val="{00000001-9B6D-4CF2-A535-14476F42D8E5}"/>
                </c:ext>
              </c:extLst>
            </c:dLbl>
            <c:dLbl>
              <c:idx val="1"/>
              <c:layout>
                <c:manualLayout>
                  <c:x val="0.11419684567023602"/>
                  <c:y val="0.20913166686223833"/>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61C1FFBA-C63B-4B79-97EF-EF9444FE8CB1}" type="CATEGORYNAME">
                      <a:rPr lang="en-US" sz="900" b="1">
                        <a:solidFill>
                          <a:schemeClr val="bg1"/>
                        </a:solidFill>
                        <a:latin typeface="Arial" panose="020B0604020202020204" pitchFamily="34" charset="0"/>
                        <a:cs typeface="Arial" panose="020B0604020202020204" pitchFamily="34" charset="0"/>
                      </a:rPr>
                      <a:pPr>
                        <a:defRPr sz="900" b="1">
                          <a:solidFill>
                            <a:sysClr val="windowText" lastClr="000000"/>
                          </a:solidFill>
                          <a:latin typeface="Arial" panose="020B0604020202020204" pitchFamily="34" charset="0"/>
                          <a:cs typeface="Arial" panose="020B0604020202020204" pitchFamily="34" charset="0"/>
                        </a:defRPr>
                      </a:pPr>
                      <a:t>[CATEGORY NAME]</a:t>
                    </a:fld>
                    <a:r>
                      <a:rPr lang="en-US" sz="900" b="1" baseline="0">
                        <a:solidFill>
                          <a:schemeClr val="bg1"/>
                        </a:solidFill>
                        <a:latin typeface="Arial" panose="020B0604020202020204" pitchFamily="34" charset="0"/>
                        <a:cs typeface="Arial" panose="020B0604020202020204" pitchFamily="34" charset="0"/>
                      </a:rPr>
                      <a:t>, 38.0%</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878285982277293"/>
                      <c:h val="9.6631120480649285E-2"/>
                    </c:manualLayout>
                  </c15:layout>
                  <c15:dlblFieldTable/>
                  <c15:showDataLabelsRange val="0"/>
                </c:ext>
                <c:ext xmlns:c16="http://schemas.microsoft.com/office/drawing/2014/chart" uri="{C3380CC4-5D6E-409C-BE32-E72D297353CC}">
                  <c16:uniqueId val="{00000003-9B6D-4CF2-A535-14476F42D8E5}"/>
                </c:ext>
              </c:extLst>
            </c:dLbl>
            <c:dLbl>
              <c:idx val="2"/>
              <c:layout>
                <c:manualLayout>
                  <c:x val="-0.22587364416880409"/>
                  <c:y val="-1.8898866386447645E-2"/>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D31BBD08-0984-4765-81A1-0CA2DFA81BF8}" type="CATEGORYNAME">
                      <a:rPr lang="en-US" sz="900" b="1">
                        <a:latin typeface="Arial" panose="020B0604020202020204" pitchFamily="34" charset="0"/>
                        <a:cs typeface="Arial" panose="020B0604020202020204" pitchFamily="34" charset="0"/>
                      </a:rPr>
                      <a:pPr>
                        <a:defRPr sz="900" b="1">
                          <a:solidFill>
                            <a:sysClr val="windowText" lastClr="000000"/>
                          </a:solidFill>
                          <a:latin typeface="Arial" panose="020B0604020202020204" pitchFamily="34" charset="0"/>
                          <a:cs typeface="Arial" panose="020B0604020202020204" pitchFamily="34" charset="0"/>
                        </a:defRPr>
                      </a:pPr>
                      <a:t>[CATEGORY NAME]</a:t>
                    </a:fld>
                    <a:r>
                      <a:rPr lang="en-US" sz="900" b="1" baseline="0">
                        <a:latin typeface="Arial" panose="020B0604020202020204" pitchFamily="34" charset="0"/>
                        <a:cs typeface="Arial" panose="020B0604020202020204" pitchFamily="34" charset="0"/>
                      </a:rPr>
                      <a:t>, 20.5%</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267370355683953"/>
                      <c:h val="8.8869969629082404E-2"/>
                    </c:manualLayout>
                  </c15:layout>
                  <c15:dlblFieldTable/>
                  <c15:showDataLabelsRange val="0"/>
                </c:ext>
                <c:ext xmlns:c16="http://schemas.microsoft.com/office/drawing/2014/chart" uri="{C3380CC4-5D6E-409C-BE32-E72D297353CC}">
                  <c16:uniqueId val="{00000005-9B6D-4CF2-A535-14476F42D8E5}"/>
                </c:ext>
              </c:extLst>
            </c:dLbl>
            <c:dLbl>
              <c:idx val="3"/>
              <c:layout>
                <c:manualLayout>
                  <c:x val="7.1704556726449986E-2"/>
                  <c:y val="-0.12739713181629905"/>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fld id="{7EF290C1-7190-4520-8FD5-74958419E0ED}" type="CATEGORYNAME">
                      <a:rPr lang="en-US" smtClean="0">
                        <a:solidFill>
                          <a:schemeClr val="tx1"/>
                        </a:solidFill>
                      </a:rPr>
                      <a:pPr>
                        <a:defRPr sz="900" b="1">
                          <a:solidFill>
                            <a:schemeClr val="tx1"/>
                          </a:solidFill>
                          <a:latin typeface="Arial" panose="020B0604020202020204" pitchFamily="34" charset="0"/>
                          <a:cs typeface="Arial" panose="020B0604020202020204" pitchFamily="34" charset="0"/>
                        </a:defRPr>
                      </a:pPr>
                      <a:t>[CATEGORY NAME]</a:t>
                    </a:fld>
                    <a:r>
                      <a:rPr lang="en-US" baseline="0" dirty="0">
                        <a:solidFill>
                          <a:schemeClr val="tx1"/>
                        </a:solidFill>
                      </a:rPr>
                      <a:t>, 9.1%</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1114092142201482"/>
                      <c:h val="0.11539254240143941"/>
                    </c:manualLayout>
                  </c15:layout>
                  <c15:dlblFieldTable/>
                  <c15:showDataLabelsRange val="0"/>
                </c:ext>
                <c:ext xmlns:c16="http://schemas.microsoft.com/office/drawing/2014/chart" uri="{C3380CC4-5D6E-409C-BE32-E72D297353CC}">
                  <c16:uniqueId val="{00000007-9B6D-4CF2-A535-14476F42D8E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1"/>
            <c:showBubbleSize val="0"/>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'Data Format'!$A$2:$A$5</c:f>
              <c:strCache>
                <c:ptCount val="4"/>
                <c:pt idx="0">
                  <c:v>Redevelopment/Demolition</c:v>
                </c:pt>
                <c:pt idx="1">
                  <c:v>Capital Renewals/Deferred Maintenance</c:v>
                </c:pt>
                <c:pt idx="2">
                  <c:v>Energy/Department Initiatives</c:v>
                </c:pt>
                <c:pt idx="3">
                  <c:v>Life Safety/ADA/Security</c:v>
                </c:pt>
              </c:strCache>
            </c:strRef>
          </c:cat>
          <c:val>
            <c:numRef>
              <c:f>'Data Format'!$L$2:$L$5</c:f>
              <c:numCache>
                <c:formatCode>0.0</c:formatCode>
                <c:ptCount val="4"/>
                <c:pt idx="0">
                  <c:v>79.422517999999997</c:v>
                </c:pt>
                <c:pt idx="1">
                  <c:v>92.9</c:v>
                </c:pt>
                <c:pt idx="2">
                  <c:v>50.215000000000003</c:v>
                </c:pt>
                <c:pt idx="3">
                  <c:v>22.19</c:v>
                </c:pt>
              </c:numCache>
            </c:numRef>
          </c:val>
          <c:extLst>
            <c:ext xmlns:c16="http://schemas.microsoft.com/office/drawing/2014/chart" uri="{C3380CC4-5D6E-409C-BE32-E72D297353CC}">
              <c16:uniqueId val="{00000008-9B6D-4CF2-A535-14476F42D8E5}"/>
            </c:ext>
          </c:extLst>
        </c:ser>
        <c:dLbls>
          <c:showLegendKey val="0"/>
          <c:showVal val="0"/>
          <c:showCatName val="0"/>
          <c:showSerName val="0"/>
          <c:showPercent val="0"/>
          <c:showBubbleSize val="0"/>
          <c:showLeaderLines val="1"/>
        </c:dLbls>
        <c:firstSliceAng val="162"/>
      </c:pieChart>
      <c:spPr>
        <a:noFill/>
        <a:ln>
          <a:noFill/>
        </a:ln>
        <a:effectLst/>
      </c:spPr>
    </c:plotArea>
    <c:plotVisOnly val="1"/>
    <c:dispBlanksAs val="gap"/>
    <c:showDLblsOverMax val="0"/>
  </c:chart>
  <c:spPr>
    <a:noFill/>
    <a:ln w="9525" cap="flat" cmpd="sng" algn="ctr">
      <a:noFill/>
      <a:round/>
    </a:ln>
    <a:effectLst/>
  </c:spPr>
  <c:txPr>
    <a:bodyPr/>
    <a:lstStyle/>
    <a:p>
      <a:pPr>
        <a:defRPr sz="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27477F-BB61-483D-8D64-8A78C6AA08B9}" type="datetimeFigureOut">
              <a:rPr lang="en-US" smtClean="0"/>
              <a:t>7/11/2022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DD87B5-A104-432F-B797-50AB50B4C871}" type="slidenum">
              <a:rPr lang="en-US" smtClean="0"/>
              <a:t>‹#›</a:t>
            </a:fld>
            <a:endParaRPr lang="en-US" dirty="0"/>
          </a:p>
        </p:txBody>
      </p:sp>
    </p:spTree>
    <p:extLst>
      <p:ext uri="{BB962C8B-B14F-4D97-AF65-F5344CB8AC3E}">
        <p14:creationId xmlns:p14="http://schemas.microsoft.com/office/powerpoint/2010/main" val="353388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52DEF-C563-43E2-ACA0-5A1E76D7996E}" type="slidenum">
              <a:rPr lang="en-US" smtClean="0"/>
              <a:t>9</a:t>
            </a:fld>
            <a:endParaRPr lang="en-US"/>
          </a:p>
        </p:txBody>
      </p:sp>
    </p:spTree>
    <p:extLst>
      <p:ext uri="{BB962C8B-B14F-4D97-AF65-F5344CB8AC3E}">
        <p14:creationId xmlns:p14="http://schemas.microsoft.com/office/powerpoint/2010/main" val="246035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57605E4-9C2C-4D53-8FE9-199FEF42FD9E}" type="datetime1">
              <a:rPr lang="en-US" smtClean="0"/>
              <a:pPr/>
              <a:t>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65301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3B1A267-BFAA-422B-8808-61479CC571ED}" type="datetime1">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2906362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3B1A267-BFAA-422B-8808-61479CC571ED}" type="datetime1">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4512239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3B1A267-BFAA-422B-8808-61479CC571ED}" type="datetime1">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6541820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3B1A267-BFAA-422B-8808-61479CC571ED}" type="datetime1">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83681990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3B1A267-BFAA-422B-8808-61479CC571ED}" type="datetime1">
              <a:rPr lang="en-US" smtClean="0"/>
              <a:pPr/>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0176819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3B1A267-BFAA-422B-8808-61479CC571ED}" type="datetime1">
              <a:rPr lang="en-US" smtClean="0"/>
              <a:pPr/>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92995919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1A267-BFAA-422B-8808-61479CC571ED}" type="datetime1">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09263938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1A267-BFAA-422B-8808-61479CC571ED}" type="datetime1">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26833396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5" y="304800"/>
            <a:ext cx="914402" cy="914402"/>
          </a:xfrm>
          <a:prstGeom prst="rect">
            <a:avLst/>
          </a:prstGeom>
        </p:spPr>
      </p:pic>
      <p:cxnSp>
        <p:nvCxnSpPr>
          <p:cNvPr id="10" name="Straight Connector 9"/>
          <p:cNvCxnSpPr/>
          <p:nvPr userDrawn="1"/>
        </p:nvCxnSpPr>
        <p:spPr>
          <a:xfrm>
            <a:off x="381000" y="990600"/>
            <a:ext cx="746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hasCustomPrompt="1"/>
          </p:nvPr>
        </p:nvSpPr>
        <p:spPr>
          <a:xfrm>
            <a:off x="304799" y="304800"/>
            <a:ext cx="7620005" cy="609600"/>
          </a:xfrm>
        </p:spPr>
        <p:txBody>
          <a:bodyPr>
            <a:noAutofit/>
          </a:bodyPr>
          <a:lstStyle>
            <a:lvl1pPr marL="0" indent="0">
              <a:buNone/>
              <a:defRPr sz="3600" b="1">
                <a:solidFill>
                  <a:srgbClr val="003399"/>
                </a:solidFill>
              </a:defRPr>
            </a:lvl1pPr>
          </a:lstStyle>
          <a:p>
            <a:pPr lvl="0"/>
            <a:r>
              <a:rPr lang="en-US"/>
              <a:t>Click to edit Heading</a:t>
            </a:r>
          </a:p>
        </p:txBody>
      </p:sp>
      <p:sp>
        <p:nvSpPr>
          <p:cNvPr id="4" name="Slide Number Placeholder 3"/>
          <p:cNvSpPr>
            <a:spLocks noGrp="1"/>
          </p:cNvSpPr>
          <p:nvPr>
            <p:ph type="sldNum" sz="quarter" idx="13"/>
          </p:nvPr>
        </p:nvSpPr>
        <p:spPr/>
        <p:txBody>
          <a:bodyPr/>
          <a:lstStyle/>
          <a:p>
            <a:fld id="{176054D4-0727-46C7-BAC5-F22A063DDA3E}" type="slidenum">
              <a:rPr lang="en-US" smtClean="0"/>
              <a:t>‹#›</a:t>
            </a:fld>
            <a:endParaRPr lang="en-US"/>
          </a:p>
        </p:txBody>
      </p:sp>
    </p:spTree>
    <p:extLst>
      <p:ext uri="{BB962C8B-B14F-4D97-AF65-F5344CB8AC3E}">
        <p14:creationId xmlns:p14="http://schemas.microsoft.com/office/powerpoint/2010/main" val="267551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9F75B-8D08-4511-8AC0-B88082054B3D}" type="datetime1">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83197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A02BD6-5FA9-45AA-9A73-7C184222F1FA}" type="datetime1">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16303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ED20CD-C045-42F1-9F6B-FECE0B2CAE7E}" type="datetime1">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35281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6460E5-1691-47E1-A4A6-BBBF4D42DDE1}" type="datetime1">
              <a:rPr lang="en-US" smtClean="0"/>
              <a:pPr/>
              <a:t>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94254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44FE7D-5412-45F2-A73B-89892914BBAD}" type="datetime1">
              <a:rPr lang="en-US" smtClean="0"/>
              <a:pPr/>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71191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64BB-42D5-4B8E-B28B-36E7D95607AF}" type="datetime1">
              <a:rPr lang="en-US" smtClean="0"/>
              <a:pPr/>
              <a:t>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00492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CEF571-3DB6-4B81-89DB-3B19337AC440}" type="datetime1">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28963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9F6BC31-AD17-44D5-A918-452032EB1149}" type="datetime1">
              <a:rPr lang="en-US" smtClean="0"/>
              <a:pPr/>
              <a:t>7/11/2022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5963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3B1A267-BFAA-422B-8808-61479CC571ED}" type="datetime1">
              <a:rPr lang="en-US" smtClean="0"/>
              <a:pPr/>
              <a:t>7/11/2022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891988961"/>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opendocs.cookcountyil.gov/procurement/contracts/1645-15730.pdf" TargetMode="External"/><Relationship Id="rId4" Type="http://schemas.openxmlformats.org/officeDocument/2006/relationships/hyperlink" Target="http://opendocs.cookcountyil.gov/procurement/contracts/1745-16576.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egacy.cookcountyil.gov/purchasing/bids/listAllBids.php" TargetMode="External"/><Relationship Id="rId7" Type="http://schemas.openxmlformats.org/officeDocument/2006/relationships/image" Target="../media/image9.png"/><Relationship Id="rId2" Type="http://schemas.openxmlformats.org/officeDocument/2006/relationships/hyperlink" Target="https://www.cookcountyil.gov/procurement"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datacatalog.cookcountyil.gov/Finance-Administration/Procurement-Awarded-Contracts-Amendments/qh8j-6k63/data" TargetMode="External"/><Relationship Id="rId4" Type="http://schemas.openxmlformats.org/officeDocument/2006/relationships/hyperlink" Target="https://legacy.cookcountyil.gov/purchasing/public/index.ph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637320" y="5699339"/>
            <a:ext cx="2957928" cy="618523"/>
          </a:xfrm>
        </p:spPr>
        <p:txBody>
          <a:bodyPr>
            <a:noAutofit/>
          </a:bodyPr>
          <a:lstStyle/>
          <a:p>
            <a:r>
              <a:rPr lang="en-US" sz="3600" dirty="0">
                <a:solidFill>
                  <a:schemeClr val="tx1"/>
                </a:solidFill>
              </a:rPr>
              <a:t>July 13, 2022</a:t>
            </a:r>
          </a:p>
        </p:txBody>
      </p:sp>
      <p:pic>
        <p:nvPicPr>
          <p:cNvPr id="7" name="Picture 6">
            <a:extLst>
              <a:ext uri="{FF2B5EF4-FFF2-40B4-BE49-F238E27FC236}">
                <a16:creationId xmlns:a16="http://schemas.microsoft.com/office/drawing/2014/main" id="{2043C7C5-E447-4F5B-AE51-93A4E809C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10" y="146019"/>
            <a:ext cx="2441962" cy="2441962"/>
          </a:xfrm>
          <a:prstGeom prst="rect">
            <a:avLst/>
          </a:prstGeom>
        </p:spPr>
      </p:pic>
      <p:sp>
        <p:nvSpPr>
          <p:cNvPr id="9" name="TextBox 8">
            <a:extLst>
              <a:ext uri="{FF2B5EF4-FFF2-40B4-BE49-F238E27FC236}">
                <a16:creationId xmlns:a16="http://schemas.microsoft.com/office/drawing/2014/main" id="{BA18E286-16C7-40CB-9992-F321A7808F1E}"/>
              </a:ext>
            </a:extLst>
          </p:cNvPr>
          <p:cNvSpPr txBox="1"/>
          <p:nvPr/>
        </p:nvSpPr>
        <p:spPr>
          <a:xfrm>
            <a:off x="970241" y="3098557"/>
            <a:ext cx="7729876" cy="1200329"/>
          </a:xfrm>
          <a:prstGeom prst="rect">
            <a:avLst/>
          </a:prstGeom>
          <a:noFill/>
        </p:spPr>
        <p:txBody>
          <a:bodyPr wrap="square">
            <a:spAutoFit/>
          </a:bodyPr>
          <a:lstStyle/>
          <a:p>
            <a:r>
              <a:rPr lang="en-US" sz="4400" b="1" dirty="0"/>
              <a:t>HACIA Presentation </a:t>
            </a:r>
          </a:p>
          <a:p>
            <a:r>
              <a:rPr lang="en-US" sz="2800" b="1" dirty="0"/>
              <a:t>Cook County Bureau of Asset Management </a:t>
            </a:r>
            <a:endParaRPr lang="en-US" sz="2800"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D5AE-DC85-4C4F-9F95-8D248C51A7E3}"/>
              </a:ext>
            </a:extLst>
          </p:cNvPr>
          <p:cNvSpPr>
            <a:spLocks noGrp="1"/>
          </p:cNvSpPr>
          <p:nvPr>
            <p:ph type="title"/>
          </p:nvPr>
        </p:nvSpPr>
        <p:spPr>
          <a:xfrm>
            <a:off x="329360" y="310381"/>
            <a:ext cx="7369131" cy="994172"/>
          </a:xfrm>
        </p:spPr>
        <p:txBody>
          <a:bodyPr>
            <a:noAutofit/>
          </a:bodyPr>
          <a:lstStyle/>
          <a:p>
            <a:r>
              <a:rPr lang="en-US" sz="4300" dirty="0"/>
              <a:t>Upcoming Opportunities and Projects FY2022</a:t>
            </a:r>
            <a:endParaRPr lang="en-US" sz="4300" dirty="0">
              <a:solidFill>
                <a:srgbClr val="FF0000"/>
              </a:solidFill>
            </a:endParaRPr>
          </a:p>
        </p:txBody>
      </p:sp>
      <p:sp>
        <p:nvSpPr>
          <p:cNvPr id="7" name="TextBox 6">
            <a:extLst>
              <a:ext uri="{FF2B5EF4-FFF2-40B4-BE49-F238E27FC236}">
                <a16:creationId xmlns:a16="http://schemas.microsoft.com/office/drawing/2014/main" id="{69B01A15-CBB1-4022-B19D-7A1F0A105C72}"/>
              </a:ext>
            </a:extLst>
          </p:cNvPr>
          <p:cNvSpPr txBox="1"/>
          <p:nvPr/>
        </p:nvSpPr>
        <p:spPr>
          <a:xfrm>
            <a:off x="617415" y="1595468"/>
            <a:ext cx="3899068" cy="4593565"/>
          </a:xfrm>
          <a:prstGeom prst="rect">
            <a:avLst/>
          </a:prstGeom>
          <a:noFill/>
        </p:spPr>
        <p:txBody>
          <a:bodyPr wrap="square" rtlCol="0">
            <a:spAutoFit/>
          </a:bodyPr>
          <a:lstStyle/>
          <a:p>
            <a:pPr marL="285750" indent="-285750">
              <a:buFont typeface="Wingdings" panose="05000000000000000000" pitchFamily="2" charset="2"/>
              <a:buChar char="§"/>
            </a:pPr>
            <a:r>
              <a:rPr lang="en-US" b="1" u="sng" dirty="0"/>
              <a:t>Corporate Facilities</a:t>
            </a:r>
          </a:p>
          <a:p>
            <a:pPr marL="285750" indent="-285750">
              <a:buFont typeface="Wingdings" panose="05000000000000000000" pitchFamily="2" charset="2"/>
              <a:buChar char="§"/>
            </a:pPr>
            <a:r>
              <a:rPr lang="en-US" sz="1350" dirty="0"/>
              <a:t>County Building Renovations</a:t>
            </a:r>
          </a:p>
          <a:p>
            <a:pPr marL="628650" lvl="1" indent="-285750">
              <a:buFont typeface="Wingdings" panose="05000000000000000000" pitchFamily="2" charset="2"/>
              <a:buChar char="§"/>
            </a:pPr>
            <a:r>
              <a:rPr lang="en-US" sz="1350" dirty="0">
                <a:solidFill>
                  <a:srgbClr val="00B050"/>
                </a:solidFill>
              </a:rPr>
              <a:t>3 AE packages, 6 floors</a:t>
            </a:r>
          </a:p>
          <a:p>
            <a:pPr marL="628650" lvl="1" indent="-285750">
              <a:buFont typeface="Wingdings" panose="05000000000000000000" pitchFamily="2" charset="2"/>
              <a:buChar char="§"/>
            </a:pPr>
            <a:r>
              <a:rPr lang="en-US" sz="1350" dirty="0">
                <a:solidFill>
                  <a:srgbClr val="00B050"/>
                </a:solidFill>
              </a:rPr>
              <a:t>AE services for exterior renovation</a:t>
            </a:r>
          </a:p>
          <a:p>
            <a:pPr marL="628650" lvl="1" indent="-285750">
              <a:buFont typeface="Wingdings" panose="05000000000000000000" pitchFamily="2" charset="2"/>
              <a:buChar char="§"/>
            </a:pPr>
            <a:r>
              <a:rPr lang="en-US" sz="1350" dirty="0"/>
              <a:t>Subcontracting</a:t>
            </a:r>
          </a:p>
          <a:p>
            <a:pPr marL="285750" indent="-285750">
              <a:buFont typeface="Wingdings" panose="05000000000000000000" pitchFamily="2" charset="2"/>
              <a:buChar char="§"/>
            </a:pPr>
            <a:r>
              <a:rPr lang="en-US" sz="1350" dirty="0"/>
              <a:t>Dunne Building to open up space for leasing</a:t>
            </a:r>
          </a:p>
          <a:p>
            <a:pPr marL="628650" lvl="1" indent="-285750">
              <a:buFont typeface="Wingdings" panose="05000000000000000000" pitchFamily="2" charset="2"/>
              <a:buChar char="§"/>
            </a:pPr>
            <a:r>
              <a:rPr lang="en-US" sz="1350" dirty="0"/>
              <a:t>Interior renovations</a:t>
            </a:r>
          </a:p>
          <a:p>
            <a:pPr marL="628650" lvl="1" indent="-285750">
              <a:buFont typeface="Wingdings" panose="05000000000000000000" pitchFamily="2" charset="2"/>
              <a:buChar char="§"/>
            </a:pPr>
            <a:r>
              <a:rPr lang="en-US" sz="1350" dirty="0"/>
              <a:t>Design for façade and windows renovations</a:t>
            </a:r>
          </a:p>
          <a:p>
            <a:pPr marL="285750" indent="-285750">
              <a:buFont typeface="Wingdings" panose="05000000000000000000" pitchFamily="2" charset="2"/>
              <a:buChar char="§"/>
            </a:pPr>
            <a:r>
              <a:rPr lang="en-US" sz="1350" dirty="0"/>
              <a:t>Oak Forest – Subcontracting</a:t>
            </a:r>
          </a:p>
          <a:p>
            <a:pPr marL="285750" indent="-285750">
              <a:buFont typeface="Wingdings" panose="05000000000000000000" pitchFamily="2" charset="2"/>
              <a:buChar char="§"/>
            </a:pPr>
            <a:r>
              <a:rPr lang="en-US" sz="1350" dirty="0"/>
              <a:t>Evaluation</a:t>
            </a:r>
          </a:p>
          <a:p>
            <a:pPr marL="285750" indent="-285750">
              <a:buFont typeface="Wingdings" panose="05000000000000000000" pitchFamily="2" charset="2"/>
              <a:buChar char="§"/>
            </a:pPr>
            <a:endParaRPr lang="en-US" sz="1350" dirty="0"/>
          </a:p>
          <a:p>
            <a:pPr marL="285750" indent="-285750">
              <a:buFont typeface="Wingdings" panose="05000000000000000000" pitchFamily="2" charset="2"/>
              <a:buChar char="§"/>
            </a:pPr>
            <a:r>
              <a:rPr lang="en-US" b="1" u="sng" dirty="0"/>
              <a:t>Health &amp; Hospital</a:t>
            </a:r>
          </a:p>
          <a:p>
            <a:pPr marL="285750" indent="-285750">
              <a:buFont typeface="Wingdings" panose="05000000000000000000" pitchFamily="2" charset="2"/>
              <a:buChar char="§"/>
            </a:pPr>
            <a:r>
              <a:rPr lang="en-US" sz="1350" dirty="0"/>
              <a:t>Core Center</a:t>
            </a:r>
          </a:p>
          <a:p>
            <a:pPr marL="285750" indent="-285750">
              <a:buFont typeface="Wingdings" panose="05000000000000000000" pitchFamily="2" charset="2"/>
              <a:buChar char="§"/>
            </a:pPr>
            <a:r>
              <a:rPr lang="en-US" sz="1350" dirty="0"/>
              <a:t>JMS Main Loading Doc Modernization</a:t>
            </a:r>
          </a:p>
          <a:p>
            <a:pPr marL="285750" indent="-285750">
              <a:buFont typeface="Wingdings" panose="05000000000000000000" pitchFamily="2" charset="2"/>
              <a:buChar char="§"/>
            </a:pPr>
            <a:r>
              <a:rPr lang="en-US" sz="1350" dirty="0"/>
              <a:t>Provident Replacement Hospital – </a:t>
            </a:r>
            <a:r>
              <a:rPr lang="en-US" sz="1350" dirty="0" err="1"/>
              <a:t>CMaR</a:t>
            </a:r>
            <a:endParaRPr lang="en-US" sz="1350" dirty="0"/>
          </a:p>
          <a:p>
            <a:pPr marL="285750" indent="-285750">
              <a:buFont typeface="Wingdings" panose="05000000000000000000" pitchFamily="2" charset="2"/>
              <a:buChar char="§"/>
            </a:pPr>
            <a:r>
              <a:rPr lang="en-US" sz="1350" dirty="0"/>
              <a:t>Provident – Renovations of Existing Hospital</a:t>
            </a:r>
          </a:p>
          <a:p>
            <a:pPr marL="285750" indent="-285750">
              <a:buFont typeface="Wingdings" panose="05000000000000000000" pitchFamily="2" charset="2"/>
              <a:buChar char="§"/>
            </a:pPr>
            <a:r>
              <a:rPr lang="en-US" sz="1350" dirty="0"/>
              <a:t>AE &amp; </a:t>
            </a:r>
            <a:r>
              <a:rPr lang="en-US" sz="1350" dirty="0" err="1"/>
              <a:t>CMaR</a:t>
            </a:r>
            <a:r>
              <a:rPr lang="en-US" sz="1350" dirty="0"/>
              <a:t> for demolition of Polk, Durand, and </a:t>
            </a:r>
            <a:r>
              <a:rPr lang="en-US" sz="1350" dirty="0" err="1"/>
              <a:t>Hektoen</a:t>
            </a:r>
            <a:endParaRPr lang="en-US" sz="1350" dirty="0"/>
          </a:p>
          <a:p>
            <a:pPr marL="285750" indent="-285750">
              <a:buFont typeface="Wingdings" panose="05000000000000000000" pitchFamily="2" charset="2"/>
              <a:buChar char="§"/>
            </a:pPr>
            <a:r>
              <a:rPr lang="en-US" sz="1350" dirty="0"/>
              <a:t>Strategic Hospitals &amp; DPH Facilities Studies</a:t>
            </a:r>
          </a:p>
          <a:p>
            <a:pPr marL="285750" indent="-285750">
              <a:buFont typeface="Wingdings" panose="05000000000000000000" pitchFamily="2" charset="2"/>
              <a:buChar char="§"/>
            </a:pPr>
            <a:r>
              <a:rPr lang="en-US" sz="1350" dirty="0"/>
              <a:t>Stroger Hospital Multiple Renovations – MEP and Roof Replacement</a:t>
            </a:r>
            <a:r>
              <a:rPr lang="en-US" sz="1050" dirty="0"/>
              <a:t> </a:t>
            </a:r>
            <a:r>
              <a:rPr lang="en-US" sz="1350" dirty="0" err="1"/>
              <a:t>CMaR</a:t>
            </a:r>
            <a:endParaRPr lang="en-US" sz="1050" dirty="0"/>
          </a:p>
        </p:txBody>
      </p:sp>
      <p:sp>
        <p:nvSpPr>
          <p:cNvPr id="8" name="TextBox 7">
            <a:extLst>
              <a:ext uri="{FF2B5EF4-FFF2-40B4-BE49-F238E27FC236}">
                <a16:creationId xmlns:a16="http://schemas.microsoft.com/office/drawing/2014/main" id="{D5C104F8-5D09-414D-9FC7-B456434C019C}"/>
              </a:ext>
            </a:extLst>
          </p:cNvPr>
          <p:cNvSpPr txBox="1"/>
          <p:nvPr/>
        </p:nvSpPr>
        <p:spPr>
          <a:xfrm>
            <a:off x="4697834" y="1607948"/>
            <a:ext cx="4113297" cy="3901068"/>
          </a:xfrm>
          <a:prstGeom prst="rect">
            <a:avLst/>
          </a:prstGeom>
          <a:noFill/>
        </p:spPr>
        <p:txBody>
          <a:bodyPr wrap="square" rtlCol="0">
            <a:spAutoFit/>
          </a:bodyPr>
          <a:lstStyle/>
          <a:p>
            <a:pPr marL="285750" indent="-285750">
              <a:buFont typeface="Wingdings" panose="05000000000000000000" pitchFamily="2" charset="2"/>
              <a:buChar char="§"/>
            </a:pPr>
            <a:r>
              <a:rPr lang="en-US" b="1" u="sng" dirty="0"/>
              <a:t>Public Safety</a:t>
            </a:r>
          </a:p>
          <a:p>
            <a:pPr marL="115490" indent="-285750">
              <a:buFont typeface="Wingdings" panose="05000000000000000000" pitchFamily="2" charset="2"/>
              <a:buChar char="§"/>
            </a:pPr>
            <a:r>
              <a:rPr lang="en-US" sz="1350" dirty="0"/>
              <a:t>Medical Examiner – AE Design Services</a:t>
            </a:r>
          </a:p>
          <a:p>
            <a:pPr marL="115490" indent="-285750">
              <a:buFont typeface="Wingdings" panose="05000000000000000000" pitchFamily="2" charset="2"/>
              <a:buChar char="§"/>
            </a:pPr>
            <a:r>
              <a:rPr lang="en-US" sz="1350" dirty="0">
                <a:solidFill>
                  <a:srgbClr val="00B050"/>
                </a:solidFill>
              </a:rPr>
              <a:t>Courthouses Hardening Design &amp; Construction</a:t>
            </a:r>
          </a:p>
          <a:p>
            <a:pPr marL="115490" indent="-285750">
              <a:buFont typeface="Wingdings" panose="05000000000000000000" pitchFamily="2" charset="2"/>
              <a:buChar char="§"/>
            </a:pPr>
            <a:r>
              <a:rPr lang="en-US" sz="1350" dirty="0">
                <a:solidFill>
                  <a:srgbClr val="00B050"/>
                </a:solidFill>
              </a:rPr>
              <a:t>DOC Campus ADA AE Assessment &amp; Design 	Services</a:t>
            </a:r>
          </a:p>
          <a:p>
            <a:pPr marL="115490" indent="-285750">
              <a:buFont typeface="Wingdings" panose="05000000000000000000" pitchFamily="2" charset="2"/>
              <a:buChar char="§"/>
            </a:pPr>
            <a:r>
              <a:rPr lang="en-US" sz="1350" dirty="0">
                <a:solidFill>
                  <a:srgbClr val="00B050"/>
                </a:solidFill>
              </a:rPr>
              <a:t>Courthouses ADA AE Assessment &amp; Design 	Services (Target Market)</a:t>
            </a:r>
          </a:p>
          <a:p>
            <a:pPr marL="115490" indent="-285750">
              <a:buFont typeface="Wingdings" panose="05000000000000000000" pitchFamily="2" charset="2"/>
              <a:buChar char="§"/>
            </a:pPr>
            <a:r>
              <a:rPr lang="en-US" sz="1350" dirty="0">
                <a:solidFill>
                  <a:srgbClr val="00B050"/>
                </a:solidFill>
              </a:rPr>
              <a:t>DOC Campus and Courthouse Roof Replacements</a:t>
            </a:r>
          </a:p>
          <a:p>
            <a:pPr marL="115490" indent="-285750">
              <a:buFont typeface="Wingdings" panose="05000000000000000000" pitchFamily="2" charset="2"/>
              <a:buChar char="§"/>
            </a:pPr>
            <a:r>
              <a:rPr lang="en-US" sz="1350" dirty="0"/>
              <a:t>DOC Public Entry Expansion – Design Services</a:t>
            </a:r>
          </a:p>
          <a:p>
            <a:pPr marL="115490" indent="-285750">
              <a:buFont typeface="Wingdings" panose="05000000000000000000" pitchFamily="2" charset="2"/>
              <a:buChar char="§"/>
            </a:pPr>
            <a:r>
              <a:rPr lang="en-US" sz="1350" dirty="0">
                <a:solidFill>
                  <a:srgbClr val="FF0000"/>
                </a:solidFill>
              </a:rPr>
              <a:t>Skokie Courthouse Envelope Renovations</a:t>
            </a:r>
          </a:p>
          <a:p>
            <a:pPr marL="115490" indent="-285750">
              <a:buFont typeface="Wingdings" panose="05000000000000000000" pitchFamily="2" charset="2"/>
              <a:buChar char="§"/>
            </a:pPr>
            <a:r>
              <a:rPr lang="en-US" sz="1350" dirty="0"/>
              <a:t>Division IV demolition – Design Services</a:t>
            </a:r>
          </a:p>
          <a:p>
            <a:pPr marL="115490" indent="-285750">
              <a:buFont typeface="Wingdings" panose="05000000000000000000" pitchFamily="2" charset="2"/>
              <a:buChar char="§"/>
            </a:pPr>
            <a:endParaRPr lang="en-US" sz="1350" dirty="0"/>
          </a:p>
          <a:p>
            <a:pPr marL="285750" indent="-285750">
              <a:buFont typeface="Wingdings" panose="05000000000000000000" pitchFamily="2" charset="2"/>
              <a:buChar char="§"/>
            </a:pPr>
            <a:r>
              <a:rPr lang="en-US" sz="1350" b="1" u="sng" dirty="0"/>
              <a:t>Countywide </a:t>
            </a:r>
          </a:p>
          <a:p>
            <a:pPr marL="115490" indent="-285750">
              <a:buFont typeface="Wingdings" panose="05000000000000000000" pitchFamily="2" charset="2"/>
              <a:buChar char="§"/>
            </a:pPr>
            <a:r>
              <a:rPr lang="en-US" sz="1350" dirty="0"/>
              <a:t>American Recovery Plan Act (ARPA)</a:t>
            </a:r>
          </a:p>
          <a:p>
            <a:pPr marL="115490" indent="-285750">
              <a:buFont typeface="Wingdings" panose="05000000000000000000" pitchFamily="2" charset="2"/>
              <a:buChar char="§"/>
            </a:pPr>
            <a:r>
              <a:rPr lang="en-US" sz="1350" dirty="0">
                <a:solidFill>
                  <a:srgbClr val="FF0000"/>
                </a:solidFill>
              </a:rPr>
              <a:t>Program Management Office (PMO)</a:t>
            </a:r>
          </a:p>
          <a:p>
            <a:pPr marL="115490" indent="-285750">
              <a:buFont typeface="Wingdings" panose="05000000000000000000" pitchFamily="2" charset="2"/>
              <a:buChar char="§"/>
            </a:pPr>
            <a:r>
              <a:rPr lang="en-US" sz="1350" dirty="0"/>
              <a:t>Solar and Charging Station Design &amp; Construction</a:t>
            </a:r>
          </a:p>
          <a:p>
            <a:pPr marL="115490" indent="-285750">
              <a:buFont typeface="Wingdings" panose="05000000000000000000" pitchFamily="2" charset="2"/>
              <a:buChar char="§"/>
            </a:pPr>
            <a:r>
              <a:rPr lang="en-US" sz="1350" dirty="0"/>
              <a:t>Environmental Assessment Services</a:t>
            </a:r>
          </a:p>
          <a:p>
            <a:pPr marL="115490" indent="-285750">
              <a:buFont typeface="Wingdings" panose="05000000000000000000" pitchFamily="2" charset="2"/>
              <a:buChar char="§"/>
            </a:pPr>
            <a:r>
              <a:rPr lang="en-US" sz="1350" dirty="0">
                <a:solidFill>
                  <a:srgbClr val="FF0000"/>
                </a:solidFill>
              </a:rPr>
              <a:t>Smaller Project Architect and Engineering Services</a:t>
            </a:r>
          </a:p>
        </p:txBody>
      </p:sp>
      <p:pic>
        <p:nvPicPr>
          <p:cNvPr id="5" name="Picture 4">
            <a:extLst>
              <a:ext uri="{FF2B5EF4-FFF2-40B4-BE49-F238E27FC236}">
                <a16:creationId xmlns:a16="http://schemas.microsoft.com/office/drawing/2014/main" id="{6F7CC20D-F22A-4F50-9C41-B623A03B4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spTree>
    <p:extLst>
      <p:ext uri="{BB962C8B-B14F-4D97-AF65-F5344CB8AC3E}">
        <p14:creationId xmlns:p14="http://schemas.microsoft.com/office/powerpoint/2010/main" val="301998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C4803-6BE1-419C-B80F-56D780564DAB}"/>
              </a:ext>
            </a:extLst>
          </p:cNvPr>
          <p:cNvSpPr>
            <a:spLocks noGrp="1"/>
          </p:cNvSpPr>
          <p:nvPr>
            <p:ph type="sldNum" sz="quarter" idx="12"/>
          </p:nvPr>
        </p:nvSpPr>
        <p:spPr/>
        <p:txBody>
          <a:bodyPr/>
          <a:lstStyle/>
          <a:p>
            <a:fld id="{34B7E4EF-A1BD-40F4-AB7B-04F084DD991D}" type="slidenum">
              <a:rPr lang="en-US" smtClean="0"/>
              <a:pPr/>
              <a:t>11</a:t>
            </a:fld>
            <a:endParaRPr lang="en-US" dirty="0"/>
          </a:p>
        </p:txBody>
      </p:sp>
      <p:sp>
        <p:nvSpPr>
          <p:cNvPr id="3" name="Freeform 14">
            <a:extLst>
              <a:ext uri="{FF2B5EF4-FFF2-40B4-BE49-F238E27FC236}">
                <a16:creationId xmlns:a16="http://schemas.microsoft.com/office/drawing/2014/main" id="{64B432C5-BD50-43AF-8253-6D82E3BD5A01}"/>
              </a:ext>
            </a:extLst>
          </p:cNvPr>
          <p:cNvSpPr>
            <a:spLocks noEditPoints="1"/>
          </p:cNvSpPr>
          <p:nvPr/>
        </p:nvSpPr>
        <p:spPr bwMode="auto">
          <a:xfrm>
            <a:off x="4073540" y="896645"/>
            <a:ext cx="996920" cy="1661181"/>
          </a:xfrm>
          <a:custGeom>
            <a:avLst/>
            <a:gdLst>
              <a:gd name="T0" fmla="*/ 36 w 237"/>
              <a:gd name="T1" fmla="*/ 91 h 485"/>
              <a:gd name="T2" fmla="*/ 191 w 237"/>
              <a:gd name="T3" fmla="*/ 73 h 485"/>
              <a:gd name="T4" fmla="*/ 217 w 237"/>
              <a:gd name="T5" fmla="*/ 44 h 485"/>
              <a:gd name="T6" fmla="*/ 197 w 237"/>
              <a:gd name="T7" fmla="*/ 21 h 485"/>
              <a:gd name="T8" fmla="*/ 48 w 237"/>
              <a:gd name="T9" fmla="*/ 11 h 485"/>
              <a:gd name="T10" fmla="*/ 112 w 237"/>
              <a:gd name="T11" fmla="*/ 34 h 485"/>
              <a:gd name="T12" fmla="*/ 111 w 237"/>
              <a:gd name="T13" fmla="*/ 47 h 485"/>
              <a:gd name="T14" fmla="*/ 7 w 237"/>
              <a:gd name="T15" fmla="*/ 74 h 485"/>
              <a:gd name="T16" fmla="*/ 186 w 237"/>
              <a:gd name="T17" fmla="*/ 189 h 485"/>
              <a:gd name="T18" fmla="*/ 12 w 237"/>
              <a:gd name="T19" fmla="*/ 225 h 485"/>
              <a:gd name="T20" fmla="*/ 21 w 237"/>
              <a:gd name="T21" fmla="*/ 241 h 485"/>
              <a:gd name="T22" fmla="*/ 36 w 237"/>
              <a:gd name="T23" fmla="*/ 273 h 485"/>
              <a:gd name="T24" fmla="*/ 31 w 237"/>
              <a:gd name="T25" fmla="*/ 363 h 485"/>
              <a:gd name="T26" fmla="*/ 71 w 237"/>
              <a:gd name="T27" fmla="*/ 407 h 485"/>
              <a:gd name="T28" fmla="*/ 71 w 237"/>
              <a:gd name="T29" fmla="*/ 424 h 485"/>
              <a:gd name="T30" fmla="*/ 71 w 237"/>
              <a:gd name="T31" fmla="*/ 439 h 485"/>
              <a:gd name="T32" fmla="*/ 67 w 237"/>
              <a:gd name="T33" fmla="*/ 450 h 485"/>
              <a:gd name="T34" fmla="*/ 89 w 237"/>
              <a:gd name="T35" fmla="*/ 468 h 485"/>
              <a:gd name="T36" fmla="*/ 109 w 237"/>
              <a:gd name="T37" fmla="*/ 485 h 485"/>
              <a:gd name="T38" fmla="*/ 136 w 237"/>
              <a:gd name="T39" fmla="*/ 471 h 485"/>
              <a:gd name="T40" fmla="*/ 155 w 237"/>
              <a:gd name="T41" fmla="*/ 447 h 485"/>
              <a:gd name="T42" fmla="*/ 156 w 237"/>
              <a:gd name="T43" fmla="*/ 432 h 485"/>
              <a:gd name="T44" fmla="*/ 156 w 237"/>
              <a:gd name="T45" fmla="*/ 416 h 485"/>
              <a:gd name="T46" fmla="*/ 155 w 237"/>
              <a:gd name="T47" fmla="*/ 401 h 485"/>
              <a:gd name="T48" fmla="*/ 207 w 237"/>
              <a:gd name="T49" fmla="*/ 334 h 485"/>
              <a:gd name="T50" fmla="*/ 180 w 237"/>
              <a:gd name="T51" fmla="*/ 273 h 485"/>
              <a:gd name="T52" fmla="*/ 200 w 237"/>
              <a:gd name="T53" fmla="*/ 249 h 485"/>
              <a:gd name="T54" fmla="*/ 202 w 237"/>
              <a:gd name="T55" fmla="*/ 221 h 485"/>
              <a:gd name="T56" fmla="*/ 222 w 237"/>
              <a:gd name="T57" fmla="*/ 187 h 485"/>
              <a:gd name="T58" fmla="*/ 143 w 237"/>
              <a:gd name="T59" fmla="*/ 273 h 485"/>
              <a:gd name="T60" fmla="*/ 108 w 237"/>
              <a:gd name="T61" fmla="*/ 230 h 485"/>
              <a:gd name="T62" fmla="*/ 143 w 237"/>
              <a:gd name="T63" fmla="*/ 273 h 485"/>
              <a:gd name="T64" fmla="*/ 208 w 237"/>
              <a:gd name="T65" fmla="*/ 137 h 485"/>
              <a:gd name="T66" fmla="*/ 32 w 237"/>
              <a:gd name="T67" fmla="*/ 157 h 485"/>
              <a:gd name="T68" fmla="*/ 12 w 237"/>
              <a:gd name="T69" fmla="*/ 196 h 485"/>
              <a:gd name="T70" fmla="*/ 52 w 237"/>
              <a:gd name="T71" fmla="*/ 187 h 485"/>
              <a:gd name="T72" fmla="*/ 227 w 237"/>
              <a:gd name="T73" fmla="*/ 166 h 485"/>
              <a:gd name="T74" fmla="*/ 236 w 237"/>
              <a:gd name="T75" fmla="*/ 144 h 485"/>
              <a:gd name="T76" fmla="*/ 204 w 237"/>
              <a:gd name="T77" fmla="*/ 155 h 485"/>
              <a:gd name="T78" fmla="*/ 32 w 237"/>
              <a:gd name="T79" fmla="*/ 142 h 485"/>
              <a:gd name="T80" fmla="*/ 211 w 237"/>
              <a:gd name="T81" fmla="*/ 122 h 485"/>
              <a:gd name="T82" fmla="*/ 237 w 237"/>
              <a:gd name="T83" fmla="*/ 100 h 485"/>
              <a:gd name="T84" fmla="*/ 208 w 237"/>
              <a:gd name="T85" fmla="*/ 87 h 485"/>
              <a:gd name="T86" fmla="*/ 30 w 237"/>
              <a:gd name="T87" fmla="*/ 107 h 485"/>
              <a:gd name="T88" fmla="*/ 13 w 237"/>
              <a:gd name="T89" fmla="*/ 147 h 485"/>
              <a:gd name="T90" fmla="*/ 204 w 237"/>
              <a:gd name="T91" fmla="*/ 10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485">
                <a:moveTo>
                  <a:pt x="18" y="96"/>
                </a:moveTo>
                <a:cubicBezTo>
                  <a:pt x="20" y="96"/>
                  <a:pt x="22" y="96"/>
                  <a:pt x="24" y="96"/>
                </a:cubicBezTo>
                <a:cubicBezTo>
                  <a:pt x="28" y="96"/>
                  <a:pt x="33" y="94"/>
                  <a:pt x="36" y="91"/>
                </a:cubicBezTo>
                <a:cubicBezTo>
                  <a:pt x="37" y="91"/>
                  <a:pt x="38" y="90"/>
                  <a:pt x="39" y="90"/>
                </a:cubicBezTo>
                <a:cubicBezTo>
                  <a:pt x="47" y="87"/>
                  <a:pt x="68" y="83"/>
                  <a:pt x="113" y="81"/>
                </a:cubicBezTo>
                <a:cubicBezTo>
                  <a:pt x="154" y="79"/>
                  <a:pt x="177" y="76"/>
                  <a:pt x="191" y="73"/>
                </a:cubicBezTo>
                <a:cubicBezTo>
                  <a:pt x="198" y="71"/>
                  <a:pt x="202" y="70"/>
                  <a:pt x="206" y="69"/>
                </a:cubicBezTo>
                <a:cubicBezTo>
                  <a:pt x="209" y="67"/>
                  <a:pt x="212" y="66"/>
                  <a:pt x="214" y="64"/>
                </a:cubicBezTo>
                <a:cubicBezTo>
                  <a:pt x="219" y="58"/>
                  <a:pt x="220" y="50"/>
                  <a:pt x="217" y="44"/>
                </a:cubicBezTo>
                <a:cubicBezTo>
                  <a:pt x="217" y="41"/>
                  <a:pt x="216" y="39"/>
                  <a:pt x="214" y="37"/>
                </a:cubicBezTo>
                <a:cubicBezTo>
                  <a:pt x="214" y="37"/>
                  <a:pt x="214" y="37"/>
                  <a:pt x="214" y="37"/>
                </a:cubicBezTo>
                <a:cubicBezTo>
                  <a:pt x="210" y="30"/>
                  <a:pt x="204" y="25"/>
                  <a:pt x="197" y="21"/>
                </a:cubicBezTo>
                <a:cubicBezTo>
                  <a:pt x="187" y="14"/>
                  <a:pt x="174" y="9"/>
                  <a:pt x="160" y="6"/>
                </a:cubicBezTo>
                <a:cubicBezTo>
                  <a:pt x="145" y="2"/>
                  <a:pt x="129" y="0"/>
                  <a:pt x="112" y="0"/>
                </a:cubicBezTo>
                <a:cubicBezTo>
                  <a:pt x="91" y="0"/>
                  <a:pt x="69" y="3"/>
                  <a:pt x="48" y="11"/>
                </a:cubicBezTo>
                <a:cubicBezTo>
                  <a:pt x="39" y="15"/>
                  <a:pt x="35" y="24"/>
                  <a:pt x="38" y="33"/>
                </a:cubicBezTo>
                <a:cubicBezTo>
                  <a:pt x="42" y="42"/>
                  <a:pt x="51" y="46"/>
                  <a:pt x="60" y="43"/>
                </a:cubicBezTo>
                <a:cubicBezTo>
                  <a:pt x="77" y="37"/>
                  <a:pt x="95" y="34"/>
                  <a:pt x="112" y="34"/>
                </a:cubicBezTo>
                <a:cubicBezTo>
                  <a:pt x="131" y="34"/>
                  <a:pt x="149" y="37"/>
                  <a:pt x="162" y="42"/>
                </a:cubicBezTo>
                <a:cubicBezTo>
                  <a:pt x="163" y="42"/>
                  <a:pt x="164" y="42"/>
                  <a:pt x="165" y="43"/>
                </a:cubicBezTo>
                <a:cubicBezTo>
                  <a:pt x="152" y="44"/>
                  <a:pt x="135" y="46"/>
                  <a:pt x="111" y="47"/>
                </a:cubicBezTo>
                <a:cubicBezTo>
                  <a:pt x="68" y="49"/>
                  <a:pt x="45" y="53"/>
                  <a:pt x="31" y="57"/>
                </a:cubicBezTo>
                <a:cubicBezTo>
                  <a:pt x="24" y="59"/>
                  <a:pt x="20" y="61"/>
                  <a:pt x="16" y="64"/>
                </a:cubicBezTo>
                <a:cubicBezTo>
                  <a:pt x="12" y="66"/>
                  <a:pt x="9" y="70"/>
                  <a:pt x="7" y="74"/>
                </a:cubicBezTo>
                <a:cubicBezTo>
                  <a:pt x="5" y="83"/>
                  <a:pt x="10" y="93"/>
                  <a:pt x="18" y="96"/>
                </a:cubicBezTo>
                <a:close/>
                <a:moveTo>
                  <a:pt x="200" y="186"/>
                </a:moveTo>
                <a:cubicBezTo>
                  <a:pt x="199" y="186"/>
                  <a:pt x="195" y="188"/>
                  <a:pt x="186" y="189"/>
                </a:cubicBezTo>
                <a:cubicBezTo>
                  <a:pt x="175" y="191"/>
                  <a:pt x="158" y="193"/>
                  <a:pt x="131" y="194"/>
                </a:cubicBezTo>
                <a:cubicBezTo>
                  <a:pt x="56" y="198"/>
                  <a:pt x="25" y="209"/>
                  <a:pt x="23" y="210"/>
                </a:cubicBezTo>
                <a:cubicBezTo>
                  <a:pt x="16" y="212"/>
                  <a:pt x="12" y="218"/>
                  <a:pt x="12" y="225"/>
                </a:cubicBezTo>
                <a:cubicBezTo>
                  <a:pt x="11" y="232"/>
                  <a:pt x="15" y="238"/>
                  <a:pt x="20" y="241"/>
                </a:cubicBezTo>
                <a:cubicBezTo>
                  <a:pt x="20" y="241"/>
                  <a:pt x="20" y="241"/>
                  <a:pt x="20" y="241"/>
                </a:cubicBezTo>
                <a:cubicBezTo>
                  <a:pt x="20" y="241"/>
                  <a:pt x="20" y="241"/>
                  <a:pt x="21" y="241"/>
                </a:cubicBezTo>
                <a:cubicBezTo>
                  <a:pt x="21" y="242"/>
                  <a:pt x="30" y="247"/>
                  <a:pt x="38" y="255"/>
                </a:cubicBezTo>
                <a:cubicBezTo>
                  <a:pt x="43" y="260"/>
                  <a:pt x="48" y="266"/>
                  <a:pt x="52" y="273"/>
                </a:cubicBezTo>
                <a:cubicBezTo>
                  <a:pt x="36" y="273"/>
                  <a:pt x="36" y="273"/>
                  <a:pt x="36" y="273"/>
                </a:cubicBezTo>
                <a:cubicBezTo>
                  <a:pt x="27" y="273"/>
                  <a:pt x="19" y="281"/>
                  <a:pt x="19" y="290"/>
                </a:cubicBezTo>
                <a:cubicBezTo>
                  <a:pt x="19" y="334"/>
                  <a:pt x="19" y="334"/>
                  <a:pt x="19" y="334"/>
                </a:cubicBezTo>
                <a:cubicBezTo>
                  <a:pt x="19" y="343"/>
                  <a:pt x="24" y="356"/>
                  <a:pt x="31" y="363"/>
                </a:cubicBezTo>
                <a:cubicBezTo>
                  <a:pt x="57" y="392"/>
                  <a:pt x="57" y="392"/>
                  <a:pt x="57" y="392"/>
                </a:cubicBezTo>
                <a:cubicBezTo>
                  <a:pt x="60" y="396"/>
                  <a:pt x="66" y="399"/>
                  <a:pt x="72" y="401"/>
                </a:cubicBezTo>
                <a:cubicBezTo>
                  <a:pt x="71" y="403"/>
                  <a:pt x="71" y="405"/>
                  <a:pt x="71" y="407"/>
                </a:cubicBezTo>
                <a:cubicBezTo>
                  <a:pt x="71" y="413"/>
                  <a:pt x="71" y="413"/>
                  <a:pt x="71" y="413"/>
                </a:cubicBezTo>
                <a:cubicBezTo>
                  <a:pt x="68" y="414"/>
                  <a:pt x="66" y="417"/>
                  <a:pt x="67" y="419"/>
                </a:cubicBezTo>
                <a:cubicBezTo>
                  <a:pt x="67" y="421"/>
                  <a:pt x="69" y="423"/>
                  <a:pt x="71" y="424"/>
                </a:cubicBezTo>
                <a:cubicBezTo>
                  <a:pt x="71" y="429"/>
                  <a:pt x="71" y="429"/>
                  <a:pt x="71" y="429"/>
                </a:cubicBezTo>
                <a:cubicBezTo>
                  <a:pt x="68" y="430"/>
                  <a:pt x="66" y="432"/>
                  <a:pt x="67" y="435"/>
                </a:cubicBezTo>
                <a:cubicBezTo>
                  <a:pt x="67" y="437"/>
                  <a:pt x="69" y="438"/>
                  <a:pt x="71" y="439"/>
                </a:cubicBezTo>
                <a:cubicBezTo>
                  <a:pt x="71" y="441"/>
                  <a:pt x="71" y="441"/>
                  <a:pt x="71" y="441"/>
                </a:cubicBezTo>
                <a:cubicBezTo>
                  <a:pt x="71" y="442"/>
                  <a:pt x="71" y="443"/>
                  <a:pt x="71" y="444"/>
                </a:cubicBezTo>
                <a:cubicBezTo>
                  <a:pt x="68" y="445"/>
                  <a:pt x="66" y="448"/>
                  <a:pt x="67" y="450"/>
                </a:cubicBezTo>
                <a:cubicBezTo>
                  <a:pt x="67" y="453"/>
                  <a:pt x="70" y="455"/>
                  <a:pt x="73" y="455"/>
                </a:cubicBezTo>
                <a:cubicBezTo>
                  <a:pt x="74" y="459"/>
                  <a:pt x="76" y="462"/>
                  <a:pt x="77" y="463"/>
                </a:cubicBezTo>
                <a:cubicBezTo>
                  <a:pt x="79" y="465"/>
                  <a:pt x="84" y="467"/>
                  <a:pt x="89" y="468"/>
                </a:cubicBezTo>
                <a:cubicBezTo>
                  <a:pt x="90" y="469"/>
                  <a:pt x="90" y="470"/>
                  <a:pt x="91" y="471"/>
                </a:cubicBezTo>
                <a:cubicBezTo>
                  <a:pt x="94" y="476"/>
                  <a:pt x="94" y="476"/>
                  <a:pt x="94" y="476"/>
                </a:cubicBezTo>
                <a:cubicBezTo>
                  <a:pt x="97" y="481"/>
                  <a:pt x="104" y="485"/>
                  <a:pt x="109" y="485"/>
                </a:cubicBezTo>
                <a:cubicBezTo>
                  <a:pt x="118" y="485"/>
                  <a:pt x="118" y="485"/>
                  <a:pt x="118" y="485"/>
                </a:cubicBezTo>
                <a:cubicBezTo>
                  <a:pt x="123" y="485"/>
                  <a:pt x="130" y="481"/>
                  <a:pt x="133" y="476"/>
                </a:cubicBezTo>
                <a:cubicBezTo>
                  <a:pt x="136" y="471"/>
                  <a:pt x="136" y="471"/>
                  <a:pt x="136" y="471"/>
                </a:cubicBezTo>
                <a:cubicBezTo>
                  <a:pt x="137" y="470"/>
                  <a:pt x="137" y="469"/>
                  <a:pt x="138" y="468"/>
                </a:cubicBezTo>
                <a:cubicBezTo>
                  <a:pt x="143" y="467"/>
                  <a:pt x="147" y="465"/>
                  <a:pt x="150" y="463"/>
                </a:cubicBezTo>
                <a:cubicBezTo>
                  <a:pt x="152" y="461"/>
                  <a:pt x="155" y="454"/>
                  <a:pt x="155" y="447"/>
                </a:cubicBezTo>
                <a:cubicBezTo>
                  <a:pt x="158" y="446"/>
                  <a:pt x="160" y="444"/>
                  <a:pt x="160" y="441"/>
                </a:cubicBezTo>
                <a:cubicBezTo>
                  <a:pt x="160" y="439"/>
                  <a:pt x="158" y="438"/>
                  <a:pt x="156" y="437"/>
                </a:cubicBezTo>
                <a:cubicBezTo>
                  <a:pt x="156" y="432"/>
                  <a:pt x="156" y="432"/>
                  <a:pt x="156" y="432"/>
                </a:cubicBezTo>
                <a:cubicBezTo>
                  <a:pt x="159" y="430"/>
                  <a:pt x="160" y="428"/>
                  <a:pt x="160" y="426"/>
                </a:cubicBezTo>
                <a:cubicBezTo>
                  <a:pt x="160" y="424"/>
                  <a:pt x="158" y="422"/>
                  <a:pt x="156" y="421"/>
                </a:cubicBezTo>
                <a:cubicBezTo>
                  <a:pt x="156" y="416"/>
                  <a:pt x="156" y="416"/>
                  <a:pt x="156" y="416"/>
                </a:cubicBezTo>
                <a:cubicBezTo>
                  <a:pt x="159" y="415"/>
                  <a:pt x="160" y="413"/>
                  <a:pt x="160" y="410"/>
                </a:cubicBezTo>
                <a:cubicBezTo>
                  <a:pt x="160" y="408"/>
                  <a:pt x="158" y="407"/>
                  <a:pt x="156" y="406"/>
                </a:cubicBezTo>
                <a:cubicBezTo>
                  <a:pt x="156" y="404"/>
                  <a:pt x="155" y="403"/>
                  <a:pt x="155" y="401"/>
                </a:cubicBezTo>
                <a:cubicBezTo>
                  <a:pt x="161" y="399"/>
                  <a:pt x="167" y="396"/>
                  <a:pt x="170" y="392"/>
                </a:cubicBezTo>
                <a:cubicBezTo>
                  <a:pt x="196" y="363"/>
                  <a:pt x="196" y="363"/>
                  <a:pt x="196" y="363"/>
                </a:cubicBezTo>
                <a:cubicBezTo>
                  <a:pt x="202" y="356"/>
                  <a:pt x="207" y="343"/>
                  <a:pt x="207" y="334"/>
                </a:cubicBezTo>
                <a:cubicBezTo>
                  <a:pt x="207" y="290"/>
                  <a:pt x="207" y="290"/>
                  <a:pt x="207" y="290"/>
                </a:cubicBezTo>
                <a:cubicBezTo>
                  <a:pt x="207" y="281"/>
                  <a:pt x="200" y="273"/>
                  <a:pt x="191" y="273"/>
                </a:cubicBezTo>
                <a:cubicBezTo>
                  <a:pt x="180" y="273"/>
                  <a:pt x="180" y="273"/>
                  <a:pt x="180" y="273"/>
                </a:cubicBezTo>
                <a:cubicBezTo>
                  <a:pt x="183" y="266"/>
                  <a:pt x="188" y="260"/>
                  <a:pt x="191" y="256"/>
                </a:cubicBezTo>
                <a:cubicBezTo>
                  <a:pt x="194" y="254"/>
                  <a:pt x="196" y="252"/>
                  <a:pt x="198" y="251"/>
                </a:cubicBezTo>
                <a:cubicBezTo>
                  <a:pt x="199" y="250"/>
                  <a:pt x="199" y="250"/>
                  <a:pt x="200" y="249"/>
                </a:cubicBezTo>
                <a:cubicBezTo>
                  <a:pt x="200" y="249"/>
                  <a:pt x="200" y="249"/>
                  <a:pt x="200" y="249"/>
                </a:cubicBezTo>
                <a:cubicBezTo>
                  <a:pt x="206" y="246"/>
                  <a:pt x="209" y="240"/>
                  <a:pt x="209" y="234"/>
                </a:cubicBezTo>
                <a:cubicBezTo>
                  <a:pt x="209" y="229"/>
                  <a:pt x="206" y="224"/>
                  <a:pt x="202" y="221"/>
                </a:cubicBezTo>
                <a:cubicBezTo>
                  <a:pt x="208" y="219"/>
                  <a:pt x="212" y="218"/>
                  <a:pt x="215" y="217"/>
                </a:cubicBezTo>
                <a:cubicBezTo>
                  <a:pt x="218" y="215"/>
                  <a:pt x="220" y="214"/>
                  <a:pt x="223" y="211"/>
                </a:cubicBezTo>
                <a:cubicBezTo>
                  <a:pt x="229" y="205"/>
                  <a:pt x="229" y="194"/>
                  <a:pt x="222" y="187"/>
                </a:cubicBezTo>
                <a:cubicBezTo>
                  <a:pt x="216" y="182"/>
                  <a:pt x="207" y="181"/>
                  <a:pt x="200" y="186"/>
                </a:cubicBezTo>
                <a:close/>
                <a:moveTo>
                  <a:pt x="143" y="273"/>
                </a:moveTo>
                <a:cubicBezTo>
                  <a:pt x="143" y="273"/>
                  <a:pt x="143" y="273"/>
                  <a:pt x="143" y="273"/>
                </a:cubicBezTo>
                <a:cubicBezTo>
                  <a:pt x="88" y="273"/>
                  <a:pt x="88" y="273"/>
                  <a:pt x="88" y="273"/>
                </a:cubicBezTo>
                <a:cubicBezTo>
                  <a:pt x="84" y="257"/>
                  <a:pt x="75" y="245"/>
                  <a:pt x="66" y="235"/>
                </a:cubicBezTo>
                <a:cubicBezTo>
                  <a:pt x="77" y="233"/>
                  <a:pt x="91" y="231"/>
                  <a:pt x="108" y="230"/>
                </a:cubicBezTo>
                <a:cubicBezTo>
                  <a:pt x="109" y="230"/>
                  <a:pt x="109" y="230"/>
                  <a:pt x="110" y="231"/>
                </a:cubicBezTo>
                <a:cubicBezTo>
                  <a:pt x="131" y="233"/>
                  <a:pt x="148" y="237"/>
                  <a:pt x="160" y="241"/>
                </a:cubicBezTo>
                <a:cubicBezTo>
                  <a:pt x="153" y="249"/>
                  <a:pt x="147" y="259"/>
                  <a:pt x="143" y="273"/>
                </a:cubicBezTo>
                <a:close/>
                <a:moveTo>
                  <a:pt x="236" y="144"/>
                </a:moveTo>
                <a:cubicBezTo>
                  <a:pt x="233" y="135"/>
                  <a:pt x="224" y="130"/>
                  <a:pt x="215" y="133"/>
                </a:cubicBezTo>
                <a:cubicBezTo>
                  <a:pt x="212" y="134"/>
                  <a:pt x="210" y="135"/>
                  <a:pt x="208" y="137"/>
                </a:cubicBezTo>
                <a:cubicBezTo>
                  <a:pt x="206" y="138"/>
                  <a:pt x="200" y="139"/>
                  <a:pt x="190" y="141"/>
                </a:cubicBezTo>
                <a:cubicBezTo>
                  <a:pt x="177" y="142"/>
                  <a:pt x="157" y="144"/>
                  <a:pt x="127" y="145"/>
                </a:cubicBezTo>
                <a:cubicBezTo>
                  <a:pt x="76" y="147"/>
                  <a:pt x="48" y="152"/>
                  <a:pt x="32" y="157"/>
                </a:cubicBezTo>
                <a:cubicBezTo>
                  <a:pt x="24" y="159"/>
                  <a:pt x="18" y="161"/>
                  <a:pt x="14" y="164"/>
                </a:cubicBezTo>
                <a:cubicBezTo>
                  <a:pt x="10" y="167"/>
                  <a:pt x="7" y="170"/>
                  <a:pt x="5" y="173"/>
                </a:cubicBezTo>
                <a:cubicBezTo>
                  <a:pt x="1" y="181"/>
                  <a:pt x="4" y="191"/>
                  <a:pt x="12" y="196"/>
                </a:cubicBezTo>
                <a:cubicBezTo>
                  <a:pt x="15" y="197"/>
                  <a:pt x="18" y="198"/>
                  <a:pt x="20" y="198"/>
                </a:cubicBezTo>
                <a:cubicBezTo>
                  <a:pt x="25" y="198"/>
                  <a:pt x="29" y="196"/>
                  <a:pt x="33" y="192"/>
                </a:cubicBezTo>
                <a:cubicBezTo>
                  <a:pt x="34" y="192"/>
                  <a:pt x="40" y="189"/>
                  <a:pt x="52" y="187"/>
                </a:cubicBezTo>
                <a:cubicBezTo>
                  <a:pt x="67" y="184"/>
                  <a:pt x="91" y="181"/>
                  <a:pt x="129" y="179"/>
                </a:cubicBezTo>
                <a:cubicBezTo>
                  <a:pt x="174" y="177"/>
                  <a:pt x="198" y="174"/>
                  <a:pt x="211" y="171"/>
                </a:cubicBezTo>
                <a:cubicBezTo>
                  <a:pt x="218" y="170"/>
                  <a:pt x="223" y="168"/>
                  <a:pt x="227" y="166"/>
                </a:cubicBezTo>
                <a:cubicBezTo>
                  <a:pt x="229" y="164"/>
                  <a:pt x="232" y="163"/>
                  <a:pt x="234" y="160"/>
                </a:cubicBezTo>
                <a:cubicBezTo>
                  <a:pt x="236" y="157"/>
                  <a:pt x="237" y="153"/>
                  <a:pt x="237" y="149"/>
                </a:cubicBezTo>
                <a:cubicBezTo>
                  <a:pt x="237" y="147"/>
                  <a:pt x="237" y="145"/>
                  <a:pt x="236" y="144"/>
                </a:cubicBezTo>
                <a:close/>
                <a:moveTo>
                  <a:pt x="204" y="155"/>
                </a:moveTo>
                <a:cubicBezTo>
                  <a:pt x="204" y="155"/>
                  <a:pt x="204" y="155"/>
                  <a:pt x="204" y="155"/>
                </a:cubicBezTo>
                <a:cubicBezTo>
                  <a:pt x="204" y="155"/>
                  <a:pt x="204" y="155"/>
                  <a:pt x="204" y="155"/>
                </a:cubicBezTo>
                <a:close/>
                <a:moveTo>
                  <a:pt x="13" y="147"/>
                </a:moveTo>
                <a:cubicBezTo>
                  <a:pt x="15" y="148"/>
                  <a:pt x="17" y="148"/>
                  <a:pt x="19" y="148"/>
                </a:cubicBezTo>
                <a:cubicBezTo>
                  <a:pt x="24" y="148"/>
                  <a:pt x="29" y="146"/>
                  <a:pt x="32" y="142"/>
                </a:cubicBezTo>
                <a:cubicBezTo>
                  <a:pt x="34" y="141"/>
                  <a:pt x="40" y="139"/>
                  <a:pt x="53" y="136"/>
                </a:cubicBezTo>
                <a:cubicBezTo>
                  <a:pt x="68" y="134"/>
                  <a:pt x="91" y="131"/>
                  <a:pt x="127" y="129"/>
                </a:cubicBezTo>
                <a:cubicBezTo>
                  <a:pt x="173" y="128"/>
                  <a:pt x="197" y="125"/>
                  <a:pt x="211" y="122"/>
                </a:cubicBezTo>
                <a:cubicBezTo>
                  <a:pt x="218" y="120"/>
                  <a:pt x="223" y="119"/>
                  <a:pt x="227" y="116"/>
                </a:cubicBezTo>
                <a:cubicBezTo>
                  <a:pt x="229" y="115"/>
                  <a:pt x="231" y="113"/>
                  <a:pt x="234" y="111"/>
                </a:cubicBezTo>
                <a:cubicBezTo>
                  <a:pt x="236" y="108"/>
                  <a:pt x="237" y="104"/>
                  <a:pt x="237" y="100"/>
                </a:cubicBezTo>
                <a:cubicBezTo>
                  <a:pt x="237" y="98"/>
                  <a:pt x="237" y="96"/>
                  <a:pt x="237" y="95"/>
                </a:cubicBezTo>
                <a:cubicBezTo>
                  <a:pt x="234" y="86"/>
                  <a:pt x="225" y="81"/>
                  <a:pt x="216" y="83"/>
                </a:cubicBezTo>
                <a:cubicBezTo>
                  <a:pt x="213" y="84"/>
                  <a:pt x="210" y="85"/>
                  <a:pt x="208" y="87"/>
                </a:cubicBezTo>
                <a:cubicBezTo>
                  <a:pt x="205" y="88"/>
                  <a:pt x="199" y="90"/>
                  <a:pt x="187" y="91"/>
                </a:cubicBezTo>
                <a:cubicBezTo>
                  <a:pt x="173" y="93"/>
                  <a:pt x="154" y="94"/>
                  <a:pt x="126" y="96"/>
                </a:cubicBezTo>
                <a:cubicBezTo>
                  <a:pt x="74" y="98"/>
                  <a:pt x="46" y="102"/>
                  <a:pt x="30" y="107"/>
                </a:cubicBezTo>
                <a:cubicBezTo>
                  <a:pt x="22" y="109"/>
                  <a:pt x="16" y="112"/>
                  <a:pt x="12" y="115"/>
                </a:cubicBezTo>
                <a:cubicBezTo>
                  <a:pt x="8" y="117"/>
                  <a:pt x="5" y="121"/>
                  <a:pt x="3" y="125"/>
                </a:cubicBezTo>
                <a:cubicBezTo>
                  <a:pt x="0" y="134"/>
                  <a:pt x="4" y="144"/>
                  <a:pt x="13" y="147"/>
                </a:cubicBezTo>
                <a:close/>
                <a:moveTo>
                  <a:pt x="204" y="104"/>
                </a:moveTo>
                <a:cubicBezTo>
                  <a:pt x="204" y="104"/>
                  <a:pt x="204" y="104"/>
                  <a:pt x="204" y="104"/>
                </a:cubicBezTo>
                <a:cubicBezTo>
                  <a:pt x="204" y="104"/>
                  <a:pt x="204" y="104"/>
                  <a:pt x="204" y="104"/>
                </a:cubicBezTo>
                <a:close/>
              </a:path>
            </a:pathLst>
          </a:custGeom>
          <a:solidFill>
            <a:schemeClr val="tx2"/>
          </a:solidFill>
          <a:ln>
            <a:solidFill>
              <a:schemeClr val="bg1"/>
            </a:solidFill>
          </a:ln>
        </p:spPr>
        <p:txBody>
          <a:bodyPr vert="horz" wrap="square" lIns="68580" tIns="34290" rIns="68580" bIns="34290" numCol="1" anchor="t" anchorCtr="0" compatLnSpc="1">
            <a:prstTxWarp prst="textNoShape">
              <a:avLst/>
            </a:prstTxWarp>
          </a:bodyPr>
          <a:lstStyle/>
          <a:p>
            <a:endParaRPr lang="en-US" sz="1350" dirty="0"/>
          </a:p>
        </p:txBody>
      </p:sp>
      <p:sp>
        <p:nvSpPr>
          <p:cNvPr id="4" name="Rectangle 3">
            <a:extLst>
              <a:ext uri="{FF2B5EF4-FFF2-40B4-BE49-F238E27FC236}">
                <a16:creationId xmlns:a16="http://schemas.microsoft.com/office/drawing/2014/main" id="{819516FC-8B7D-441A-89C1-B65944BE16A8}"/>
              </a:ext>
            </a:extLst>
          </p:cNvPr>
          <p:cNvSpPr/>
          <p:nvPr/>
        </p:nvSpPr>
        <p:spPr>
          <a:xfrm>
            <a:off x="608120" y="2342109"/>
            <a:ext cx="7927760" cy="2985433"/>
          </a:xfrm>
          <a:prstGeom prst="rect">
            <a:avLst/>
          </a:prstGeom>
        </p:spPr>
        <p:txBody>
          <a:bodyPr wrap="square">
            <a:spAutoFit/>
          </a:bodyPr>
          <a:lstStyle/>
          <a:p>
            <a:endParaRPr lang="en-US" b="1" dirty="0"/>
          </a:p>
          <a:p>
            <a:endParaRPr lang="en-US" sz="2800" b="1" dirty="0"/>
          </a:p>
          <a:p>
            <a:r>
              <a:rPr lang="en-US" sz="2800" b="1" dirty="0"/>
              <a:t>Department of Facilities Management Overview</a:t>
            </a:r>
            <a:endParaRPr lang="en-US" b="1" dirty="0"/>
          </a:p>
          <a:p>
            <a:endParaRPr lang="en-US" b="1" dirty="0"/>
          </a:p>
          <a:p>
            <a:pPr marL="214313" indent="-214313">
              <a:buClr>
                <a:srgbClr val="00B0F0"/>
              </a:buClr>
              <a:buFont typeface="Wingdings" panose="05000000000000000000" pitchFamily="2" charset="2"/>
              <a:buChar char="§"/>
            </a:pPr>
            <a:r>
              <a:rPr lang="en-US" sz="2400" dirty="0"/>
              <a:t>Maintain building operations and equipment</a:t>
            </a:r>
          </a:p>
          <a:p>
            <a:pPr marL="214313" indent="-214313">
              <a:buClr>
                <a:srgbClr val="00B0F0"/>
              </a:buClr>
              <a:buFont typeface="Wingdings" panose="05000000000000000000" pitchFamily="2" charset="2"/>
              <a:buChar char="§"/>
            </a:pPr>
            <a:r>
              <a:rPr lang="en-US" sz="2400" dirty="0"/>
              <a:t>Implement energy efficiency programs</a:t>
            </a:r>
          </a:p>
          <a:p>
            <a:pPr marL="214313" indent="-214313">
              <a:buClr>
                <a:srgbClr val="00B0F0"/>
              </a:buClr>
              <a:buFont typeface="Wingdings" panose="05000000000000000000" pitchFamily="2" charset="2"/>
              <a:buChar char="§"/>
            </a:pPr>
            <a:r>
              <a:rPr lang="en-US" sz="2400" dirty="0"/>
              <a:t>Execute preventative maintenance programs</a:t>
            </a:r>
          </a:p>
          <a:p>
            <a:pPr marL="214313" indent="-214313">
              <a:buClr>
                <a:srgbClr val="00B0F0"/>
              </a:buClr>
              <a:buFont typeface="Wingdings" panose="05000000000000000000" pitchFamily="2" charset="2"/>
              <a:buChar char="§"/>
            </a:pPr>
            <a:r>
              <a:rPr lang="en-US" sz="2400" dirty="0"/>
              <a:t>Complete renovations and equipment upgrades </a:t>
            </a:r>
          </a:p>
        </p:txBody>
      </p:sp>
      <p:pic>
        <p:nvPicPr>
          <p:cNvPr id="5" name="Picture 4">
            <a:extLst>
              <a:ext uri="{FF2B5EF4-FFF2-40B4-BE49-F238E27FC236}">
                <a16:creationId xmlns:a16="http://schemas.microsoft.com/office/drawing/2014/main" id="{2A718812-0FAB-43D9-88E6-084832B9C1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8879" y="371099"/>
            <a:ext cx="1441172" cy="1219201"/>
          </a:xfrm>
          <a:prstGeom prst="rect">
            <a:avLst/>
          </a:prstGeom>
        </p:spPr>
      </p:pic>
    </p:spTree>
    <p:extLst>
      <p:ext uri="{BB962C8B-B14F-4D97-AF65-F5344CB8AC3E}">
        <p14:creationId xmlns:p14="http://schemas.microsoft.com/office/powerpoint/2010/main" val="102963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72879" y="379488"/>
            <a:ext cx="7543800" cy="1028700"/>
          </a:xfrm>
        </p:spPr>
        <p:txBody>
          <a:bodyPr>
            <a:normAutofit fontScale="90000"/>
          </a:bodyPr>
          <a:lstStyle/>
          <a:p>
            <a:r>
              <a:rPr lang="en-US" dirty="0">
                <a:solidFill>
                  <a:schemeClr val="tx1"/>
                </a:solidFill>
              </a:rPr>
              <a:t>Facilities Management Overview</a:t>
            </a:r>
          </a:p>
        </p:txBody>
      </p:sp>
      <p:sp>
        <p:nvSpPr>
          <p:cNvPr id="4" name="Content Placeholder 3">
            <a:extLst>
              <a:ext uri="{FF2B5EF4-FFF2-40B4-BE49-F238E27FC236}">
                <a16:creationId xmlns:a16="http://schemas.microsoft.com/office/drawing/2014/main" id="{F62E4263-C920-4BF1-843F-8EA7F7178348}"/>
              </a:ext>
            </a:extLst>
          </p:cNvPr>
          <p:cNvSpPr>
            <a:spLocks noGrp="1"/>
          </p:cNvSpPr>
          <p:nvPr>
            <p:ph idx="1"/>
          </p:nvPr>
        </p:nvSpPr>
        <p:spPr>
          <a:xfrm>
            <a:off x="321619" y="1158514"/>
            <a:ext cx="5623713" cy="5562962"/>
          </a:xfrm>
        </p:spPr>
        <p:txBody>
          <a:bodyPr>
            <a:normAutofit fontScale="92500" lnSpcReduction="20000"/>
          </a:bodyPr>
          <a:lstStyle/>
          <a:p>
            <a:pPr marL="0" indent="0" fontAlgn="base">
              <a:buNone/>
            </a:pPr>
            <a:endParaRPr lang="en-US" sz="1800" dirty="0">
              <a:solidFill>
                <a:schemeClr val="tx1"/>
              </a:solidFill>
            </a:endParaRPr>
          </a:p>
          <a:p>
            <a:pPr marL="0" indent="0" fontAlgn="base">
              <a:buNone/>
            </a:pPr>
            <a:r>
              <a:rPr lang="en-US" sz="1800" dirty="0">
                <a:solidFill>
                  <a:schemeClr val="tx1"/>
                </a:solidFill>
              </a:rPr>
              <a:t>The Department is charged with maintaining 12 million square feet of Cook County’s physical plant (Does not include Cook County Health or Forest Preserve) which includes the following properties:</a:t>
            </a:r>
          </a:p>
          <a:p>
            <a:pPr marL="0" indent="0" fontAlgn="base">
              <a:buNone/>
            </a:pPr>
            <a:endParaRPr lang="en-US" sz="1900" dirty="0">
              <a:solidFill>
                <a:schemeClr val="tx1"/>
              </a:solidFill>
            </a:endParaRPr>
          </a:p>
          <a:p>
            <a:pPr marL="0" algn="l" rtl="0" eaLnBrk="1" fontAlgn="t" latinLnBrk="0" hangingPunct="1">
              <a:spcBef>
                <a:spcPts val="0"/>
              </a:spcBef>
              <a:spcAft>
                <a:spcPts val="0"/>
              </a:spcAft>
            </a:pPr>
            <a:r>
              <a:rPr lang="en-US" sz="1900" i="0" u="none" strike="noStrike" kern="1200" dirty="0">
                <a:solidFill>
                  <a:schemeClr val="tx1"/>
                </a:solidFill>
                <a:effectLst/>
              </a:rPr>
              <a:t>Bridgeview Courthouse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Highway Facilities</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Maywood Courthouse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Criminal Courts Admin Building</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Skokie Courthouse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Hawthorne Warehouse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Markham Courthouse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Rockwell Warehouse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Leighton Court (Criminal Court)</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Four Parking Garages</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Juvenile Courthouse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LaGrange Auto Facility</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Rolling Meadows Courthouse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Jail Complex – 26</a:t>
            </a:r>
            <a:r>
              <a:rPr lang="en-US" sz="1900" i="0" u="none" strike="noStrike" kern="1200" baseline="30000" dirty="0">
                <a:solidFill>
                  <a:schemeClr val="tx1"/>
                </a:solidFill>
                <a:effectLst/>
              </a:rPr>
              <a:t>th</a:t>
            </a:r>
            <a:r>
              <a:rPr lang="en-US" sz="1900" i="0" u="none" strike="noStrike" kern="1200" dirty="0">
                <a:solidFill>
                  <a:schemeClr val="tx1"/>
                </a:solidFill>
                <a:effectLst/>
              </a:rPr>
              <a:t> &amp; California</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Domestic Violence Courthouse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Robert J. Stein Institute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Oak Forest Campus </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County Building</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Cicero Warehouse</a:t>
            </a:r>
            <a:endParaRPr lang="en-US" sz="1900" i="0" u="none" strike="noStrike" dirty="0">
              <a:solidFill>
                <a:schemeClr val="tx1"/>
              </a:solidFill>
              <a:effectLst/>
            </a:endParaRPr>
          </a:p>
          <a:p>
            <a:pPr marL="0" algn="l" rtl="0" eaLnBrk="1" fontAlgn="t" latinLnBrk="0" hangingPunct="1">
              <a:spcBef>
                <a:spcPts val="0"/>
              </a:spcBef>
              <a:spcAft>
                <a:spcPts val="0"/>
              </a:spcAft>
            </a:pPr>
            <a:r>
              <a:rPr lang="en-US" sz="1900" i="0" u="none" strike="noStrike" kern="1200" dirty="0">
                <a:solidFill>
                  <a:schemeClr val="tx1"/>
                </a:solidFill>
                <a:effectLst/>
              </a:rPr>
              <a:t>Juvenile Temporary Detention Center</a:t>
            </a:r>
            <a:endParaRPr lang="en-US" sz="1900" i="0" u="none" strike="noStrike" dirty="0">
              <a:solidFill>
                <a:schemeClr val="tx1"/>
              </a:solidFill>
              <a:effectLst/>
            </a:endParaRPr>
          </a:p>
          <a:p>
            <a:pPr marL="0" indent="0" fontAlgn="base">
              <a:buNone/>
            </a:pPr>
            <a:endParaRPr lang="en-US" sz="1800" dirty="0"/>
          </a:p>
        </p:txBody>
      </p:sp>
      <p:sp>
        <p:nvSpPr>
          <p:cNvPr id="3" name="Slide Number Placeholder 2">
            <a:extLst>
              <a:ext uri="{FF2B5EF4-FFF2-40B4-BE49-F238E27FC236}">
                <a16:creationId xmlns:a16="http://schemas.microsoft.com/office/drawing/2014/main" id="{AF068E64-D207-4C95-8EB8-ADE42FEDA342}"/>
              </a:ext>
            </a:extLst>
          </p:cNvPr>
          <p:cNvSpPr>
            <a:spLocks noGrp="1"/>
          </p:cNvSpPr>
          <p:nvPr>
            <p:ph type="sldNum" sz="quarter" idx="12"/>
          </p:nvPr>
        </p:nvSpPr>
        <p:spPr/>
        <p:txBody>
          <a:bodyPr/>
          <a:lstStyle/>
          <a:p>
            <a:fld id="{34B7E4EF-A1BD-40F4-AB7B-04F084DD991D}" type="slidenum">
              <a:rPr lang="en-US" smtClean="0"/>
              <a:t>12</a:t>
            </a:fld>
            <a:endParaRPr lang="en-US" dirty="0"/>
          </a:p>
        </p:txBody>
      </p:sp>
      <p:pic>
        <p:nvPicPr>
          <p:cNvPr id="8" name="Picture 7" descr="C:\Users\belindahenderson\AppData\Local\Microsoft\Windows\INetCache\Content.MSO\FFEA9B90.tmp">
            <a:extLst>
              <a:ext uri="{FF2B5EF4-FFF2-40B4-BE49-F238E27FC236}">
                <a16:creationId xmlns:a16="http://schemas.microsoft.com/office/drawing/2014/main" id="{BB44E0A2-F4D1-49A3-9C19-DBF3AB182A4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50267" y="3078456"/>
            <a:ext cx="3080249" cy="2401094"/>
          </a:xfrm>
          <a:prstGeom prst="rect">
            <a:avLst/>
          </a:prstGeom>
          <a:noFill/>
          <a:ln>
            <a:noFill/>
          </a:ln>
        </p:spPr>
      </p:pic>
      <p:pic>
        <p:nvPicPr>
          <p:cNvPr id="12" name="Picture 11">
            <a:extLst>
              <a:ext uri="{FF2B5EF4-FFF2-40B4-BE49-F238E27FC236}">
                <a16:creationId xmlns:a16="http://schemas.microsoft.com/office/drawing/2014/main" id="{80E11244-72DD-47D0-A005-5EC3A869E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spTree>
    <p:extLst>
      <p:ext uri="{BB962C8B-B14F-4D97-AF65-F5344CB8AC3E}">
        <p14:creationId xmlns:p14="http://schemas.microsoft.com/office/powerpoint/2010/main" val="366236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7CBA-E3C0-488B-B7A7-86ED10CD0198}"/>
              </a:ext>
            </a:extLst>
          </p:cNvPr>
          <p:cNvSpPr>
            <a:spLocks noGrp="1"/>
          </p:cNvSpPr>
          <p:nvPr>
            <p:ph type="title"/>
          </p:nvPr>
        </p:nvSpPr>
        <p:spPr>
          <a:xfrm>
            <a:off x="272879" y="379488"/>
            <a:ext cx="7543800" cy="959703"/>
          </a:xfrm>
        </p:spPr>
        <p:txBody>
          <a:bodyPr>
            <a:normAutofit fontScale="90000"/>
          </a:bodyPr>
          <a:lstStyle/>
          <a:p>
            <a:r>
              <a:rPr lang="en-US" dirty="0"/>
              <a:t>Facilities Management Overview</a:t>
            </a:r>
          </a:p>
        </p:txBody>
      </p:sp>
      <p:sp>
        <p:nvSpPr>
          <p:cNvPr id="8" name="Content Placeholder 7">
            <a:extLst>
              <a:ext uri="{FF2B5EF4-FFF2-40B4-BE49-F238E27FC236}">
                <a16:creationId xmlns:a16="http://schemas.microsoft.com/office/drawing/2014/main" id="{C4AD23AA-FF3C-4F61-A108-969DAA8A6241}"/>
              </a:ext>
            </a:extLst>
          </p:cNvPr>
          <p:cNvSpPr>
            <a:spLocks noGrp="1"/>
          </p:cNvSpPr>
          <p:nvPr>
            <p:ph idx="1"/>
          </p:nvPr>
        </p:nvSpPr>
        <p:spPr>
          <a:xfrm>
            <a:off x="330254" y="1380681"/>
            <a:ext cx="7543800" cy="858521"/>
          </a:xfrm>
        </p:spPr>
        <p:txBody>
          <a:bodyPr>
            <a:noAutofit/>
          </a:bodyPr>
          <a:lstStyle/>
          <a:p>
            <a:pPr marL="0" indent="0">
              <a:buNone/>
            </a:pPr>
            <a:r>
              <a:rPr lang="en-US" sz="2400" dirty="0"/>
              <a:t>Supplies &amp; Services comprise 13% of DFM budget, or  $7,300,000</a:t>
            </a:r>
            <a:r>
              <a:rPr lang="en-US" sz="2000" dirty="0"/>
              <a:t>.                                                     </a:t>
            </a:r>
          </a:p>
        </p:txBody>
      </p:sp>
      <p:sp>
        <p:nvSpPr>
          <p:cNvPr id="4" name="Slide Number Placeholder 3">
            <a:extLst>
              <a:ext uri="{FF2B5EF4-FFF2-40B4-BE49-F238E27FC236}">
                <a16:creationId xmlns:a16="http://schemas.microsoft.com/office/drawing/2014/main" id="{483217F2-BE14-4E31-9D97-DB36AF803665}"/>
              </a:ext>
            </a:extLst>
          </p:cNvPr>
          <p:cNvSpPr>
            <a:spLocks noGrp="1"/>
          </p:cNvSpPr>
          <p:nvPr>
            <p:ph type="sldNum" sz="quarter" idx="12"/>
          </p:nvPr>
        </p:nvSpPr>
        <p:spPr/>
        <p:txBody>
          <a:bodyPr/>
          <a:lstStyle/>
          <a:p>
            <a:fld id="{34B7E4EF-A1BD-40F4-AB7B-04F084DD991D}" type="slidenum">
              <a:rPr lang="en-US" smtClean="0"/>
              <a:t>13</a:t>
            </a:fld>
            <a:endParaRPr lang="en-US" dirty="0"/>
          </a:p>
        </p:txBody>
      </p:sp>
      <p:pic>
        <p:nvPicPr>
          <p:cNvPr id="11" name="Picture 10" descr="A picture containing person, person, holding, standing&#10;&#10;Description automatically generated">
            <a:extLst>
              <a:ext uri="{FF2B5EF4-FFF2-40B4-BE49-F238E27FC236}">
                <a16:creationId xmlns:a16="http://schemas.microsoft.com/office/drawing/2014/main" id="{D053F1E3-525C-459E-8E2B-034276F7DD72}"/>
              </a:ext>
            </a:extLst>
          </p:cNvPr>
          <p:cNvPicPr>
            <a:picLocks noChangeAspect="1"/>
          </p:cNvPicPr>
          <p:nvPr/>
        </p:nvPicPr>
        <p:blipFill>
          <a:blip r:embed="rId2"/>
          <a:stretch>
            <a:fillRect/>
          </a:stretch>
        </p:blipFill>
        <p:spPr>
          <a:xfrm>
            <a:off x="6091012" y="2349307"/>
            <a:ext cx="2682874" cy="2621213"/>
          </a:xfrm>
          <a:prstGeom prst="rect">
            <a:avLst/>
          </a:prstGeom>
        </p:spPr>
      </p:pic>
      <p:graphicFrame>
        <p:nvGraphicFramePr>
          <p:cNvPr id="3" name="Table 4">
            <a:extLst>
              <a:ext uri="{FF2B5EF4-FFF2-40B4-BE49-F238E27FC236}">
                <a16:creationId xmlns:a16="http://schemas.microsoft.com/office/drawing/2014/main" id="{747AF19E-AB8B-4884-85B9-912E898A349F}"/>
              </a:ext>
            </a:extLst>
          </p:cNvPr>
          <p:cNvGraphicFramePr>
            <a:graphicFrameLocks noGrp="1"/>
          </p:cNvGraphicFramePr>
          <p:nvPr>
            <p:extLst>
              <p:ext uri="{D42A27DB-BD31-4B8C-83A1-F6EECF244321}">
                <p14:modId xmlns:p14="http://schemas.microsoft.com/office/powerpoint/2010/main" val="1573655693"/>
              </p:ext>
            </p:extLst>
          </p:nvPr>
        </p:nvGraphicFramePr>
        <p:xfrm>
          <a:off x="370114" y="2383791"/>
          <a:ext cx="5180750" cy="4221480"/>
        </p:xfrm>
        <a:graphic>
          <a:graphicData uri="http://schemas.openxmlformats.org/drawingml/2006/table">
            <a:tbl>
              <a:tblPr firstRow="1" bandRow="1">
                <a:tableStyleId>{F5AB1C69-6EDB-4FF4-983F-18BD219EF322}</a:tableStyleId>
              </a:tblPr>
              <a:tblGrid>
                <a:gridCol w="2593096">
                  <a:extLst>
                    <a:ext uri="{9D8B030D-6E8A-4147-A177-3AD203B41FA5}">
                      <a16:colId xmlns:a16="http://schemas.microsoft.com/office/drawing/2014/main" val="3373856223"/>
                    </a:ext>
                  </a:extLst>
                </a:gridCol>
                <a:gridCol w="2587654">
                  <a:extLst>
                    <a:ext uri="{9D8B030D-6E8A-4147-A177-3AD203B41FA5}">
                      <a16:colId xmlns:a16="http://schemas.microsoft.com/office/drawing/2014/main" val="2373741493"/>
                    </a:ext>
                  </a:extLst>
                </a:gridCol>
              </a:tblGrid>
              <a:tr h="0">
                <a:tc>
                  <a:txBody>
                    <a:bodyPr/>
                    <a:lstStyle/>
                    <a:p>
                      <a:r>
                        <a:rPr lang="en-US" sz="1800">
                          <a:solidFill>
                            <a:schemeClr val="bg1"/>
                          </a:solidFill>
                        </a:rPr>
                        <a:t>Services</a:t>
                      </a:r>
                      <a:endParaRPr lang="en-US" sz="1800" dirty="0">
                        <a:solidFill>
                          <a:schemeClr val="bg1"/>
                        </a:solidFill>
                      </a:endParaRPr>
                    </a:p>
                  </a:txBody>
                  <a:tcPr/>
                </a:tc>
                <a:tc>
                  <a:txBody>
                    <a:bodyPr/>
                    <a:lstStyle/>
                    <a:p>
                      <a:r>
                        <a:rPr lang="en-US" sz="1600">
                          <a:solidFill>
                            <a:schemeClr val="bg1"/>
                          </a:solidFill>
                        </a:rPr>
                        <a:t>Supplies</a:t>
                      </a:r>
                      <a:endParaRPr lang="en-US" sz="1600" dirty="0">
                        <a:solidFill>
                          <a:schemeClr val="bg1"/>
                        </a:solidFill>
                      </a:endParaRPr>
                    </a:p>
                  </a:txBody>
                  <a:tcPr/>
                </a:tc>
                <a:extLst>
                  <a:ext uri="{0D108BD9-81ED-4DB2-BD59-A6C34878D82A}">
                    <a16:rowId xmlns:a16="http://schemas.microsoft.com/office/drawing/2014/main" val="3020052878"/>
                  </a:ext>
                </a:extLst>
              </a:tr>
              <a:tr h="370840">
                <a:tc>
                  <a:txBody>
                    <a:bodyPr/>
                    <a:lstStyle/>
                    <a:p>
                      <a:r>
                        <a:rPr lang="en-US" sz="1400" b="1"/>
                        <a:t>Landscaping</a:t>
                      </a:r>
                      <a:endParaRPr lang="en-US" sz="1400" b="1" dirty="0"/>
                    </a:p>
                  </a:txBody>
                  <a:tcPr/>
                </a:tc>
                <a:tc>
                  <a:txBody>
                    <a:bodyPr/>
                    <a:lstStyle/>
                    <a:p>
                      <a:r>
                        <a:rPr lang="en-US" sz="1400" b="1"/>
                        <a:t>Lumber</a:t>
                      </a:r>
                      <a:endParaRPr lang="en-US" sz="1400" b="1" dirty="0"/>
                    </a:p>
                  </a:txBody>
                  <a:tcPr/>
                </a:tc>
                <a:extLst>
                  <a:ext uri="{0D108BD9-81ED-4DB2-BD59-A6C34878D82A}">
                    <a16:rowId xmlns:a16="http://schemas.microsoft.com/office/drawing/2014/main" val="105078059"/>
                  </a:ext>
                </a:extLst>
              </a:tr>
              <a:tr h="370840">
                <a:tc>
                  <a:txBody>
                    <a:bodyPr/>
                    <a:lstStyle/>
                    <a:p>
                      <a:r>
                        <a:rPr lang="en-US" sz="1400" b="1"/>
                        <a:t>HVAC/Controls</a:t>
                      </a:r>
                      <a:endParaRPr lang="en-US" sz="1400" b="1" dirty="0"/>
                    </a:p>
                  </a:txBody>
                  <a:tcPr/>
                </a:tc>
                <a:tc>
                  <a:txBody>
                    <a:bodyPr/>
                    <a:lstStyle/>
                    <a:p>
                      <a:r>
                        <a:rPr lang="en-US" sz="1400" b="1"/>
                        <a:t>Pumps</a:t>
                      </a:r>
                      <a:endParaRPr lang="en-US" sz="1400" b="1" dirty="0"/>
                    </a:p>
                  </a:txBody>
                  <a:tcPr/>
                </a:tc>
                <a:extLst>
                  <a:ext uri="{0D108BD9-81ED-4DB2-BD59-A6C34878D82A}">
                    <a16:rowId xmlns:a16="http://schemas.microsoft.com/office/drawing/2014/main" val="3286581370"/>
                  </a:ext>
                </a:extLst>
              </a:tr>
              <a:tr h="370840">
                <a:tc>
                  <a:txBody>
                    <a:bodyPr/>
                    <a:lstStyle/>
                    <a:p>
                      <a:r>
                        <a:rPr lang="en-US" sz="1400" b="1"/>
                        <a:t>Pest Control</a:t>
                      </a:r>
                      <a:endParaRPr lang="en-US" sz="1400" b="1" dirty="0"/>
                    </a:p>
                  </a:txBody>
                  <a:tcPr/>
                </a:tc>
                <a:tc>
                  <a:txBody>
                    <a:bodyPr/>
                    <a:lstStyle/>
                    <a:p>
                      <a:r>
                        <a:rPr lang="en-US" sz="1400" b="1"/>
                        <a:t>Paint &amp; Paint Supplies</a:t>
                      </a:r>
                      <a:endParaRPr lang="en-US" sz="1400" b="1" dirty="0"/>
                    </a:p>
                  </a:txBody>
                  <a:tcPr/>
                </a:tc>
                <a:extLst>
                  <a:ext uri="{0D108BD9-81ED-4DB2-BD59-A6C34878D82A}">
                    <a16:rowId xmlns:a16="http://schemas.microsoft.com/office/drawing/2014/main" val="343589209"/>
                  </a:ext>
                </a:extLst>
              </a:tr>
              <a:tr h="370840">
                <a:tc>
                  <a:txBody>
                    <a:bodyPr/>
                    <a:lstStyle/>
                    <a:p>
                      <a:r>
                        <a:rPr lang="en-US" sz="1400" b="1"/>
                        <a:t>Elevator Maintenance</a:t>
                      </a:r>
                      <a:endParaRPr lang="en-US" sz="1400" b="1" dirty="0"/>
                    </a:p>
                  </a:txBody>
                  <a:tcPr/>
                </a:tc>
                <a:tc>
                  <a:txBody>
                    <a:bodyPr/>
                    <a:lstStyle/>
                    <a:p>
                      <a:r>
                        <a:rPr lang="en-US" sz="1400" b="1"/>
                        <a:t>Rock Salt &amp; Deicer</a:t>
                      </a:r>
                      <a:endParaRPr lang="en-US" sz="1400" b="1" dirty="0"/>
                    </a:p>
                  </a:txBody>
                  <a:tcPr/>
                </a:tc>
                <a:extLst>
                  <a:ext uri="{0D108BD9-81ED-4DB2-BD59-A6C34878D82A}">
                    <a16:rowId xmlns:a16="http://schemas.microsoft.com/office/drawing/2014/main" val="1440800586"/>
                  </a:ext>
                </a:extLst>
              </a:tr>
              <a:tr h="370840">
                <a:tc>
                  <a:txBody>
                    <a:bodyPr/>
                    <a:lstStyle/>
                    <a:p>
                      <a:r>
                        <a:rPr lang="en-US" sz="1400" b="1"/>
                        <a:t>Waste Removal</a:t>
                      </a:r>
                      <a:endParaRPr lang="en-US" sz="1400" b="1" dirty="0"/>
                    </a:p>
                  </a:txBody>
                  <a:tcPr/>
                </a:tc>
                <a:tc>
                  <a:txBody>
                    <a:bodyPr/>
                    <a:lstStyle/>
                    <a:p>
                      <a:r>
                        <a:rPr lang="en-US" sz="1400" b="1"/>
                        <a:t>Filters</a:t>
                      </a:r>
                      <a:endParaRPr lang="en-US" sz="1400" b="1" dirty="0"/>
                    </a:p>
                  </a:txBody>
                  <a:tcPr/>
                </a:tc>
                <a:extLst>
                  <a:ext uri="{0D108BD9-81ED-4DB2-BD59-A6C34878D82A}">
                    <a16:rowId xmlns:a16="http://schemas.microsoft.com/office/drawing/2014/main" val="1764449005"/>
                  </a:ext>
                </a:extLst>
              </a:tr>
              <a:tr h="370840">
                <a:tc>
                  <a:txBody>
                    <a:bodyPr/>
                    <a:lstStyle/>
                    <a:p>
                      <a:r>
                        <a:rPr lang="en-US" sz="1400" b="1"/>
                        <a:t>Roofing</a:t>
                      </a:r>
                      <a:endParaRPr lang="en-US" sz="1400" b="1" dirty="0"/>
                    </a:p>
                  </a:txBody>
                  <a:tcPr/>
                </a:tc>
                <a:tc>
                  <a:txBody>
                    <a:bodyPr/>
                    <a:lstStyle/>
                    <a:p>
                      <a:r>
                        <a:rPr lang="en-US" sz="1400" b="1"/>
                        <a:t>Carpeting</a:t>
                      </a:r>
                      <a:endParaRPr lang="en-US" sz="1400" b="1" dirty="0"/>
                    </a:p>
                  </a:txBody>
                  <a:tcPr/>
                </a:tc>
                <a:extLst>
                  <a:ext uri="{0D108BD9-81ED-4DB2-BD59-A6C34878D82A}">
                    <a16:rowId xmlns:a16="http://schemas.microsoft.com/office/drawing/2014/main" val="1808910921"/>
                  </a:ext>
                </a:extLst>
              </a:tr>
              <a:tr h="370840">
                <a:tc>
                  <a:txBody>
                    <a:bodyPr/>
                    <a:lstStyle/>
                    <a:p>
                      <a:r>
                        <a:rPr lang="en-US" sz="1400" b="1"/>
                        <a:t>Window Washing</a:t>
                      </a:r>
                      <a:endParaRPr lang="en-US" sz="1400" b="1" dirty="0"/>
                    </a:p>
                  </a:txBody>
                  <a:tcPr/>
                </a:tc>
                <a:tc>
                  <a:txBody>
                    <a:bodyPr/>
                    <a:lstStyle/>
                    <a:p>
                      <a:r>
                        <a:rPr lang="en-US" sz="1400" b="1"/>
                        <a:t>Janitorial Supplies</a:t>
                      </a:r>
                      <a:endParaRPr lang="en-US" sz="1400" b="1" dirty="0"/>
                    </a:p>
                  </a:txBody>
                  <a:tcPr/>
                </a:tc>
                <a:extLst>
                  <a:ext uri="{0D108BD9-81ED-4DB2-BD59-A6C34878D82A}">
                    <a16:rowId xmlns:a16="http://schemas.microsoft.com/office/drawing/2014/main" val="385333842"/>
                  </a:ext>
                </a:extLst>
              </a:tr>
              <a:tr h="370840">
                <a:tc>
                  <a:txBody>
                    <a:bodyPr/>
                    <a:lstStyle/>
                    <a:p>
                      <a:r>
                        <a:rPr lang="en-US" sz="1400" b="1"/>
                        <a:t>Grease Trap/Sewer – Vac Truck</a:t>
                      </a:r>
                      <a:endParaRPr lang="en-US" sz="1400" b="1" dirty="0"/>
                    </a:p>
                  </a:txBody>
                  <a:tcPr/>
                </a:tc>
                <a:tc>
                  <a:txBody>
                    <a:bodyPr/>
                    <a:lstStyle/>
                    <a:p>
                      <a:r>
                        <a:rPr lang="en-US" sz="1400" b="1"/>
                        <a:t>Paper Products (towels &amp; toilet tissue)</a:t>
                      </a:r>
                      <a:endParaRPr lang="en-US" sz="1400" b="1" dirty="0"/>
                    </a:p>
                  </a:txBody>
                  <a:tcPr/>
                </a:tc>
                <a:extLst>
                  <a:ext uri="{0D108BD9-81ED-4DB2-BD59-A6C34878D82A}">
                    <a16:rowId xmlns:a16="http://schemas.microsoft.com/office/drawing/2014/main" val="23381923"/>
                  </a:ext>
                </a:extLst>
              </a:tr>
              <a:tr h="370840">
                <a:tc>
                  <a:txBody>
                    <a:bodyPr/>
                    <a:lstStyle/>
                    <a:p>
                      <a:r>
                        <a:rPr lang="en-US" sz="1400" b="1"/>
                        <a:t>Overhead Door Service</a:t>
                      </a:r>
                      <a:endParaRPr lang="en-US" sz="1400" b="1" dirty="0"/>
                    </a:p>
                  </a:txBody>
                  <a:tcPr/>
                </a:tc>
                <a:tc>
                  <a:txBody>
                    <a:bodyPr/>
                    <a:lstStyle/>
                    <a:p>
                      <a:r>
                        <a:rPr lang="en-US" sz="1400" b="1"/>
                        <a:t>Uniforms</a:t>
                      </a:r>
                      <a:endParaRPr lang="en-US" sz="1400" b="1" dirty="0"/>
                    </a:p>
                  </a:txBody>
                  <a:tcPr/>
                </a:tc>
                <a:extLst>
                  <a:ext uri="{0D108BD9-81ED-4DB2-BD59-A6C34878D82A}">
                    <a16:rowId xmlns:a16="http://schemas.microsoft.com/office/drawing/2014/main" val="210382144"/>
                  </a:ext>
                </a:extLst>
              </a:tr>
              <a:tr h="370840">
                <a:tc>
                  <a:txBody>
                    <a:bodyPr/>
                    <a:lstStyle/>
                    <a:p>
                      <a:r>
                        <a:rPr lang="en-US" sz="1400" b="1"/>
                        <a:t>Flagpole Maintenance</a:t>
                      </a:r>
                      <a:endParaRPr lang="en-US" sz="1400" b="1" dirty="0"/>
                    </a:p>
                  </a:txBody>
                  <a:tcPr/>
                </a:tc>
                <a:tc>
                  <a:txBody>
                    <a:bodyPr/>
                    <a:lstStyle/>
                    <a:p>
                      <a:r>
                        <a:rPr lang="en-US" sz="1400" b="1" dirty="0"/>
                        <a:t>Trash Liners</a:t>
                      </a:r>
                    </a:p>
                  </a:txBody>
                  <a:tcPr/>
                </a:tc>
                <a:extLst>
                  <a:ext uri="{0D108BD9-81ED-4DB2-BD59-A6C34878D82A}">
                    <a16:rowId xmlns:a16="http://schemas.microsoft.com/office/drawing/2014/main" val="1171592737"/>
                  </a:ext>
                </a:extLst>
              </a:tr>
            </a:tbl>
          </a:graphicData>
        </a:graphic>
      </p:graphicFrame>
      <p:pic>
        <p:nvPicPr>
          <p:cNvPr id="10" name="Picture 9">
            <a:extLst>
              <a:ext uri="{FF2B5EF4-FFF2-40B4-BE49-F238E27FC236}">
                <a16:creationId xmlns:a16="http://schemas.microsoft.com/office/drawing/2014/main" id="{8C3F9554-DC93-4F26-9BF7-C9152BD73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sp>
        <p:nvSpPr>
          <p:cNvPr id="6" name="TextBox 5">
            <a:extLst>
              <a:ext uri="{FF2B5EF4-FFF2-40B4-BE49-F238E27FC236}">
                <a16:creationId xmlns:a16="http://schemas.microsoft.com/office/drawing/2014/main" id="{02DA5590-9E8B-4C84-B409-4D497CCD12B4}"/>
              </a:ext>
            </a:extLst>
          </p:cNvPr>
          <p:cNvSpPr txBox="1"/>
          <p:nvPr/>
        </p:nvSpPr>
        <p:spPr>
          <a:xfrm>
            <a:off x="5663514" y="5263982"/>
            <a:ext cx="3207607" cy="923330"/>
          </a:xfrm>
          <a:prstGeom prst="rect">
            <a:avLst/>
          </a:prstGeom>
          <a:noFill/>
        </p:spPr>
        <p:txBody>
          <a:bodyPr wrap="square" rtlCol="0">
            <a:spAutoFit/>
          </a:bodyPr>
          <a:lstStyle/>
          <a:p>
            <a:r>
              <a:rPr lang="en-US" b="1" dirty="0">
                <a:hlinkClick r:id="rId4"/>
              </a:rPr>
              <a:t>Sample Service Contract</a:t>
            </a:r>
            <a:endParaRPr lang="en-US" b="1" dirty="0"/>
          </a:p>
          <a:p>
            <a:endParaRPr lang="en-US" b="1" dirty="0"/>
          </a:p>
          <a:p>
            <a:r>
              <a:rPr lang="en-US" b="1" dirty="0">
                <a:hlinkClick r:id="rId5"/>
              </a:rPr>
              <a:t>Sample Supply Contract</a:t>
            </a:r>
            <a:endParaRPr lang="en-US" b="1" dirty="0"/>
          </a:p>
        </p:txBody>
      </p:sp>
    </p:spTree>
    <p:extLst>
      <p:ext uri="{BB962C8B-B14F-4D97-AF65-F5344CB8AC3E}">
        <p14:creationId xmlns:p14="http://schemas.microsoft.com/office/powerpoint/2010/main" val="406850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D5AE-DC85-4C4F-9F95-8D248C51A7E3}"/>
              </a:ext>
            </a:extLst>
          </p:cNvPr>
          <p:cNvSpPr>
            <a:spLocks noGrp="1"/>
          </p:cNvSpPr>
          <p:nvPr>
            <p:ph type="title"/>
          </p:nvPr>
        </p:nvSpPr>
        <p:spPr>
          <a:xfrm>
            <a:off x="329360" y="310381"/>
            <a:ext cx="7369131" cy="994172"/>
          </a:xfrm>
        </p:spPr>
        <p:txBody>
          <a:bodyPr>
            <a:noAutofit/>
          </a:bodyPr>
          <a:lstStyle/>
          <a:p>
            <a:r>
              <a:rPr lang="en-US" sz="4300" dirty="0">
                <a:solidFill>
                  <a:schemeClr val="tx1"/>
                </a:solidFill>
              </a:rPr>
              <a:t>Needed Areas of Participation</a:t>
            </a:r>
          </a:p>
        </p:txBody>
      </p:sp>
      <p:sp>
        <p:nvSpPr>
          <p:cNvPr id="7" name="TextBox 6">
            <a:extLst>
              <a:ext uri="{FF2B5EF4-FFF2-40B4-BE49-F238E27FC236}">
                <a16:creationId xmlns:a16="http://schemas.microsoft.com/office/drawing/2014/main" id="{69B01A15-CBB1-4022-B19D-7A1F0A105C72}"/>
              </a:ext>
            </a:extLst>
          </p:cNvPr>
          <p:cNvSpPr txBox="1"/>
          <p:nvPr/>
        </p:nvSpPr>
        <p:spPr>
          <a:xfrm>
            <a:off x="329360" y="1606858"/>
            <a:ext cx="4162741" cy="5632311"/>
          </a:xfrm>
          <a:prstGeom prst="rect">
            <a:avLst/>
          </a:prstGeom>
          <a:noFill/>
        </p:spPr>
        <p:txBody>
          <a:bodyPr wrap="square" rtlCol="0">
            <a:spAutoFit/>
          </a:bodyPr>
          <a:lstStyle/>
          <a:p>
            <a:r>
              <a:rPr lang="en-US" b="1" u="sng" dirty="0"/>
              <a:t>Supplies</a:t>
            </a:r>
            <a:endParaRPr lang="en-US" dirty="0"/>
          </a:p>
          <a:p>
            <a:pPr marL="285750" indent="-285750">
              <a:buFont typeface="Wingdings" panose="05000000000000000000" pitchFamily="2" charset="2"/>
              <a:buChar char="§"/>
            </a:pPr>
            <a:r>
              <a:rPr lang="en-US" dirty="0"/>
              <a:t>Watts Plumbing Supply Catalog </a:t>
            </a:r>
          </a:p>
          <a:p>
            <a:pPr marL="285750" indent="-285750">
              <a:buFont typeface="Wingdings" panose="05000000000000000000" pitchFamily="2" charset="2"/>
              <a:buChar char="§"/>
            </a:pPr>
            <a:r>
              <a:rPr lang="en-US" dirty="0"/>
              <a:t>Motors - Catalog Contract (Various Manufacturers </a:t>
            </a:r>
          </a:p>
          <a:p>
            <a:pPr marL="285750" indent="-285750">
              <a:buFont typeface="Wingdings" panose="05000000000000000000" pitchFamily="2" charset="2"/>
              <a:buChar char="§"/>
            </a:pPr>
            <a:r>
              <a:rPr lang="en-US" dirty="0"/>
              <a:t>Master Lock Products </a:t>
            </a:r>
          </a:p>
          <a:p>
            <a:pPr marL="285750" indent="-285750">
              <a:buFont typeface="Wingdings" panose="05000000000000000000" pitchFamily="2" charset="2"/>
              <a:buChar char="§"/>
            </a:pPr>
            <a:r>
              <a:rPr lang="en-US" dirty="0"/>
              <a:t>Paint Sundries </a:t>
            </a:r>
          </a:p>
          <a:p>
            <a:pPr marL="285750" indent="-285750">
              <a:buFont typeface="Wingdings" panose="05000000000000000000" pitchFamily="2" charset="2"/>
              <a:buChar char="§"/>
            </a:pPr>
            <a:r>
              <a:rPr lang="en-US" dirty="0"/>
              <a:t>V Belts </a:t>
            </a:r>
          </a:p>
          <a:p>
            <a:pPr marL="285750" indent="-285750">
              <a:buFont typeface="Wingdings" panose="05000000000000000000" pitchFamily="2" charset="2"/>
              <a:buChar char="§"/>
            </a:pPr>
            <a:r>
              <a:rPr lang="en-US" dirty="0"/>
              <a:t>Salt Pellets</a:t>
            </a:r>
          </a:p>
          <a:p>
            <a:pPr marL="285750" indent="-285750">
              <a:buFont typeface="Wingdings" panose="05000000000000000000" pitchFamily="2" charset="2"/>
              <a:buChar char="§"/>
            </a:pPr>
            <a:r>
              <a:rPr lang="en-US" dirty="0"/>
              <a:t>Stanley Best Access Supplies </a:t>
            </a:r>
          </a:p>
          <a:p>
            <a:pPr marL="285750" indent="-285750">
              <a:buFont typeface="Wingdings" panose="05000000000000000000" pitchFamily="2" charset="2"/>
              <a:buChar char="§"/>
            </a:pPr>
            <a:r>
              <a:rPr lang="en-US" dirty="0"/>
              <a:t>Bronze Copper and Brass Fittings </a:t>
            </a:r>
          </a:p>
          <a:p>
            <a:pPr marL="285750" indent="-285750">
              <a:buFont typeface="Wingdings" panose="05000000000000000000" pitchFamily="2" charset="2"/>
              <a:buChar char="§"/>
            </a:pPr>
            <a:r>
              <a:rPr lang="en-US" dirty="0"/>
              <a:t>Wallboard and Insulation Products</a:t>
            </a:r>
          </a:p>
          <a:p>
            <a:pPr marL="285750" indent="-285750">
              <a:buFont typeface="Wingdings" panose="05000000000000000000" pitchFamily="2" charset="2"/>
              <a:buChar char="§"/>
            </a:pPr>
            <a:r>
              <a:rPr lang="en-US" dirty="0"/>
              <a:t>Rock Salt/Deicing Salt </a:t>
            </a:r>
          </a:p>
          <a:p>
            <a:pPr marL="285750" indent="-285750">
              <a:buFont typeface="Wingdings" panose="05000000000000000000" pitchFamily="2" charset="2"/>
              <a:buChar char="§"/>
            </a:pPr>
            <a:r>
              <a:rPr lang="en-US" dirty="0"/>
              <a:t>Work Gloves </a:t>
            </a:r>
          </a:p>
          <a:p>
            <a:endParaRPr lang="en-US" b="1" u="sng" dirty="0"/>
          </a:p>
          <a:p>
            <a:r>
              <a:rPr lang="en-US" b="1" u="sng" dirty="0"/>
              <a:t>Commodities</a:t>
            </a:r>
          </a:p>
          <a:p>
            <a:pPr marL="285750" indent="-285750">
              <a:buFont typeface="Wingdings" panose="05000000000000000000" pitchFamily="2" charset="2"/>
              <a:buChar char="§"/>
            </a:pPr>
            <a:r>
              <a:rPr lang="en-US" dirty="0"/>
              <a:t>Rooftop Units</a:t>
            </a:r>
          </a:p>
          <a:p>
            <a:pPr marL="285750" indent="-285750">
              <a:buFont typeface="Wingdings" panose="05000000000000000000" pitchFamily="2" charset="2"/>
              <a:buChar char="§"/>
            </a:pPr>
            <a:r>
              <a:rPr lang="en-US" dirty="0"/>
              <a:t>Forklift Trucks</a:t>
            </a:r>
          </a:p>
          <a:p>
            <a:pPr marL="285750" indent="-285750">
              <a:buFont typeface="Wingdings" panose="05000000000000000000" pitchFamily="2" charset="2"/>
              <a:buChar char="§"/>
            </a:pPr>
            <a:r>
              <a:rPr lang="en-US" dirty="0"/>
              <a:t>Custodial Floor Care Equipment</a:t>
            </a:r>
          </a:p>
          <a:p>
            <a:pPr marL="285750" indent="-285750">
              <a:buFont typeface="Arial" panose="020B0604020202020204" pitchFamily="34" charset="0"/>
              <a:buChar char="•"/>
            </a:pPr>
            <a:endParaRPr lang="en-US" b="1" u="sng" dirty="0"/>
          </a:p>
          <a:p>
            <a:endParaRPr lang="en-US" b="1" u="sng" dirty="0"/>
          </a:p>
        </p:txBody>
      </p:sp>
      <p:sp>
        <p:nvSpPr>
          <p:cNvPr id="8" name="TextBox 7">
            <a:extLst>
              <a:ext uri="{FF2B5EF4-FFF2-40B4-BE49-F238E27FC236}">
                <a16:creationId xmlns:a16="http://schemas.microsoft.com/office/drawing/2014/main" id="{D5C104F8-5D09-414D-9FC7-B456434C019C}"/>
              </a:ext>
            </a:extLst>
          </p:cNvPr>
          <p:cNvSpPr txBox="1"/>
          <p:nvPr/>
        </p:nvSpPr>
        <p:spPr>
          <a:xfrm>
            <a:off x="4651901" y="1606858"/>
            <a:ext cx="4295273" cy="5532284"/>
          </a:xfrm>
          <a:prstGeom prst="rect">
            <a:avLst/>
          </a:prstGeom>
          <a:noFill/>
        </p:spPr>
        <p:txBody>
          <a:bodyPr wrap="square" rtlCol="0">
            <a:spAutoFit/>
          </a:bodyPr>
          <a:lstStyle/>
          <a:p>
            <a:r>
              <a:rPr lang="en-US" sz="2000" b="1" u="sng" dirty="0"/>
              <a:t>Services</a:t>
            </a:r>
          </a:p>
          <a:p>
            <a:pPr marL="342900" indent="-342900">
              <a:buFont typeface="Wingdings" panose="05000000000000000000" pitchFamily="2" charset="2"/>
              <a:buChar char="§"/>
            </a:pPr>
            <a:r>
              <a:rPr lang="en-US" sz="2000" dirty="0"/>
              <a:t>Annual Fire Pump Testing &amp; Maintenance </a:t>
            </a:r>
          </a:p>
          <a:p>
            <a:pPr marL="342900" indent="-342900">
              <a:buFont typeface="Wingdings" panose="05000000000000000000" pitchFamily="2" charset="2"/>
              <a:buChar char="§"/>
            </a:pPr>
            <a:r>
              <a:rPr lang="en-US" sz="2000" dirty="0"/>
              <a:t> Annual Fire Extinguisher Certification Inspections/Testing</a:t>
            </a:r>
          </a:p>
          <a:p>
            <a:pPr marL="342900" indent="-342900">
              <a:buFont typeface="Wingdings" panose="05000000000000000000" pitchFamily="2" charset="2"/>
              <a:buChar char="§"/>
            </a:pPr>
            <a:r>
              <a:rPr lang="en-US" sz="2000" dirty="0"/>
              <a:t> Annual Fire Alarm Testing, Inspections and Battery Replacement  Chiller Maintenance </a:t>
            </a:r>
          </a:p>
          <a:p>
            <a:pPr marL="342900" indent="-342900">
              <a:buFont typeface="Wingdings" panose="05000000000000000000" pitchFamily="2" charset="2"/>
              <a:buChar char="§"/>
            </a:pPr>
            <a:r>
              <a:rPr lang="en-US" sz="2000" dirty="0"/>
              <a:t>Refrigeration Equipment Maintenance Grease Trap Pump Services </a:t>
            </a:r>
          </a:p>
          <a:p>
            <a:pPr marL="342900" indent="-342900">
              <a:buFont typeface="Wingdings" panose="05000000000000000000" pitchFamily="2" charset="2"/>
              <a:buChar char="§"/>
            </a:pPr>
            <a:r>
              <a:rPr lang="en-US" sz="2000" dirty="0"/>
              <a:t>Overhead Door Preventative Maintenance and Repairs </a:t>
            </a:r>
          </a:p>
          <a:p>
            <a:pPr marL="342900" indent="-342900">
              <a:buFont typeface="Wingdings" panose="05000000000000000000" pitchFamily="2" charset="2"/>
              <a:buChar char="§"/>
            </a:pPr>
            <a:r>
              <a:rPr lang="en-US" sz="2000" dirty="0"/>
              <a:t> Architectural Metal Cleaning/Maintenance </a:t>
            </a:r>
          </a:p>
          <a:p>
            <a:pPr marL="342900" indent="-342900">
              <a:buFont typeface="Wingdings" panose="05000000000000000000" pitchFamily="2" charset="2"/>
              <a:buChar char="§"/>
            </a:pPr>
            <a:r>
              <a:rPr lang="en-US" sz="2000" dirty="0"/>
              <a:t> Scavenger and Recycling Services  Elevator Inspection Services</a:t>
            </a:r>
            <a:endParaRPr lang="en-US" sz="2000" b="1" u="sng" dirty="0"/>
          </a:p>
          <a:p>
            <a:pPr marL="44053" indent="-214313">
              <a:buFont typeface="Arial" panose="020B0604020202020204" pitchFamily="34" charset="0"/>
              <a:buChar char="•"/>
            </a:pPr>
            <a:endParaRPr lang="en-US" sz="1350" dirty="0"/>
          </a:p>
        </p:txBody>
      </p:sp>
      <p:pic>
        <p:nvPicPr>
          <p:cNvPr id="5" name="Picture 4">
            <a:extLst>
              <a:ext uri="{FF2B5EF4-FFF2-40B4-BE49-F238E27FC236}">
                <a16:creationId xmlns:a16="http://schemas.microsoft.com/office/drawing/2014/main" id="{6F7CC20D-F22A-4F50-9C41-B623A03B4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spTree>
    <p:extLst>
      <p:ext uri="{BB962C8B-B14F-4D97-AF65-F5344CB8AC3E}">
        <p14:creationId xmlns:p14="http://schemas.microsoft.com/office/powerpoint/2010/main" val="307142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D5AE-DC85-4C4F-9F95-8D248C51A7E3}"/>
              </a:ext>
            </a:extLst>
          </p:cNvPr>
          <p:cNvSpPr>
            <a:spLocks noGrp="1"/>
          </p:cNvSpPr>
          <p:nvPr>
            <p:ph type="title"/>
          </p:nvPr>
        </p:nvSpPr>
        <p:spPr>
          <a:xfrm>
            <a:off x="373748" y="505690"/>
            <a:ext cx="7369131" cy="994172"/>
          </a:xfrm>
        </p:spPr>
        <p:txBody>
          <a:bodyPr>
            <a:noAutofit/>
          </a:bodyPr>
          <a:lstStyle/>
          <a:p>
            <a:r>
              <a:rPr lang="en-US" sz="4300" dirty="0"/>
              <a:t>Upcoming Opportunities and Projects FY2022</a:t>
            </a:r>
            <a:endParaRPr lang="en-US" sz="4300" dirty="0">
              <a:solidFill>
                <a:srgbClr val="FF0000"/>
              </a:solidFill>
            </a:endParaRPr>
          </a:p>
        </p:txBody>
      </p:sp>
      <p:sp>
        <p:nvSpPr>
          <p:cNvPr id="7" name="TextBox 6">
            <a:extLst>
              <a:ext uri="{FF2B5EF4-FFF2-40B4-BE49-F238E27FC236}">
                <a16:creationId xmlns:a16="http://schemas.microsoft.com/office/drawing/2014/main" id="{69B01A15-CBB1-4022-B19D-7A1F0A105C72}"/>
              </a:ext>
            </a:extLst>
          </p:cNvPr>
          <p:cNvSpPr txBox="1"/>
          <p:nvPr/>
        </p:nvSpPr>
        <p:spPr>
          <a:xfrm>
            <a:off x="458703" y="2010966"/>
            <a:ext cx="3978070" cy="3416320"/>
          </a:xfrm>
          <a:prstGeom prst="rect">
            <a:avLst/>
          </a:prstGeom>
          <a:noFill/>
        </p:spPr>
        <p:txBody>
          <a:bodyPr wrap="square" rtlCol="0">
            <a:spAutoFit/>
          </a:bodyPr>
          <a:lstStyle/>
          <a:p>
            <a:r>
              <a:rPr lang="en-US" b="1" u="sng" dirty="0"/>
              <a:t>Opportunities Currently out to Bid</a:t>
            </a:r>
          </a:p>
          <a:p>
            <a:pPr marL="285750" indent="-285750">
              <a:buFont typeface="Wingdings" panose="05000000000000000000" pitchFamily="2" charset="2"/>
              <a:buChar char="§"/>
            </a:pPr>
            <a:r>
              <a:rPr lang="en-US" dirty="0"/>
              <a:t>Interactive Touchscreen Directory	at various locations</a:t>
            </a:r>
          </a:p>
          <a:p>
            <a:pPr marL="285750" indent="-285750">
              <a:buFont typeface="Wingdings" panose="05000000000000000000" pitchFamily="2" charset="2"/>
              <a:buChar char="§"/>
            </a:pPr>
            <a:endParaRPr lang="en-US" dirty="0"/>
          </a:p>
          <a:p>
            <a:r>
              <a:rPr lang="en-US" b="1" u="sng" dirty="0"/>
              <a:t>Opportunities – 3rd quarter</a:t>
            </a:r>
          </a:p>
          <a:p>
            <a:pPr marL="285750" indent="-285750">
              <a:buFont typeface="Wingdings" panose="05000000000000000000" pitchFamily="2" charset="2"/>
              <a:buChar char="§"/>
            </a:pPr>
            <a:r>
              <a:rPr lang="en-US" dirty="0"/>
              <a:t>Power tools catalog contract</a:t>
            </a:r>
          </a:p>
          <a:p>
            <a:pPr marL="285750" indent="-285750">
              <a:buFont typeface="Wingdings" panose="05000000000000000000" pitchFamily="2" charset="2"/>
              <a:buChar char="§"/>
            </a:pPr>
            <a:r>
              <a:rPr lang="en-US" dirty="0"/>
              <a:t>Watts Plumbing Supplies</a:t>
            </a:r>
          </a:p>
          <a:p>
            <a:pPr marL="285750" indent="-285750">
              <a:buFont typeface="Wingdings" panose="05000000000000000000" pitchFamily="2" charset="2"/>
              <a:buChar char="§"/>
            </a:pPr>
            <a:r>
              <a:rPr lang="en-US" dirty="0"/>
              <a:t>Architectural metal cleaning services</a:t>
            </a:r>
          </a:p>
          <a:p>
            <a:pPr marL="285750" indent="-285750">
              <a:buFont typeface="Wingdings" panose="05000000000000000000" pitchFamily="2" charset="2"/>
              <a:buChar char="§"/>
            </a:pPr>
            <a:r>
              <a:rPr lang="en-US" dirty="0"/>
              <a:t>Chiller Maintenance at DOC</a:t>
            </a:r>
          </a:p>
          <a:p>
            <a:pPr marL="285750" indent="-285750">
              <a:buFont typeface="Wingdings" panose="05000000000000000000" pitchFamily="2" charset="2"/>
              <a:buChar char="§"/>
            </a:pPr>
            <a:r>
              <a:rPr lang="en-US" dirty="0"/>
              <a:t>Refrigeration Equipment 	Maintenance</a:t>
            </a:r>
          </a:p>
          <a:p>
            <a:pPr marL="285750" indent="-285750">
              <a:buFont typeface="Wingdings" panose="05000000000000000000" pitchFamily="2" charset="2"/>
              <a:buChar char="§"/>
            </a:pPr>
            <a:r>
              <a:rPr lang="en-US" dirty="0"/>
              <a:t>Rock Salt/Deicing salt</a:t>
            </a:r>
          </a:p>
        </p:txBody>
      </p:sp>
      <p:sp>
        <p:nvSpPr>
          <p:cNvPr id="8" name="TextBox 7">
            <a:extLst>
              <a:ext uri="{FF2B5EF4-FFF2-40B4-BE49-F238E27FC236}">
                <a16:creationId xmlns:a16="http://schemas.microsoft.com/office/drawing/2014/main" id="{D5C104F8-5D09-414D-9FC7-B456434C019C}"/>
              </a:ext>
            </a:extLst>
          </p:cNvPr>
          <p:cNvSpPr txBox="1"/>
          <p:nvPr/>
        </p:nvSpPr>
        <p:spPr>
          <a:xfrm>
            <a:off x="4390024" y="2010966"/>
            <a:ext cx="4295273" cy="2516073"/>
          </a:xfrm>
          <a:prstGeom prst="rect">
            <a:avLst/>
          </a:prstGeom>
          <a:noFill/>
        </p:spPr>
        <p:txBody>
          <a:bodyPr wrap="square" rtlCol="0">
            <a:spAutoFit/>
          </a:bodyPr>
          <a:lstStyle/>
          <a:p>
            <a:r>
              <a:rPr lang="en-US" b="1" u="sng" dirty="0"/>
              <a:t>Opportunities 4</a:t>
            </a:r>
            <a:r>
              <a:rPr lang="en-US" b="1" u="sng" baseline="30000" dirty="0"/>
              <a:t>th</a:t>
            </a:r>
            <a:r>
              <a:rPr lang="en-US" b="1" u="sng" dirty="0"/>
              <a:t> quarter</a:t>
            </a:r>
          </a:p>
          <a:p>
            <a:pPr marL="115490" indent="-285750">
              <a:buFont typeface="Wingdings" panose="05000000000000000000" pitchFamily="2" charset="2"/>
              <a:buChar char="§"/>
            </a:pPr>
            <a:r>
              <a:rPr lang="en-US" dirty="0"/>
              <a:t>Fire Alarm Testing</a:t>
            </a:r>
          </a:p>
          <a:p>
            <a:pPr marL="115490" indent="-285750">
              <a:buFont typeface="Wingdings" panose="05000000000000000000" pitchFamily="2" charset="2"/>
              <a:buChar char="§"/>
            </a:pPr>
            <a:r>
              <a:rPr lang="en-US" dirty="0"/>
              <a:t>Fire Pump Testing</a:t>
            </a:r>
          </a:p>
          <a:p>
            <a:pPr marL="115490" indent="-285750">
              <a:buFont typeface="Wingdings" panose="05000000000000000000" pitchFamily="2" charset="2"/>
              <a:buChar char="§"/>
            </a:pPr>
            <a:r>
              <a:rPr lang="en-US" dirty="0"/>
              <a:t>Fire Extinguisher Testing</a:t>
            </a:r>
          </a:p>
          <a:p>
            <a:pPr marL="115490" indent="-285750">
              <a:buFont typeface="Wingdings" panose="05000000000000000000" pitchFamily="2" charset="2"/>
              <a:buChar char="§"/>
            </a:pPr>
            <a:r>
              <a:rPr lang="en-US" dirty="0"/>
              <a:t>Repair and service of overhead doors</a:t>
            </a:r>
          </a:p>
          <a:p>
            <a:pPr marL="115490" indent="-285750">
              <a:buFont typeface="Wingdings" panose="05000000000000000000" pitchFamily="2" charset="2"/>
              <a:buChar char="§"/>
            </a:pPr>
            <a:r>
              <a:rPr lang="en-US" dirty="0"/>
              <a:t>Elevator inspection services</a:t>
            </a:r>
          </a:p>
          <a:p>
            <a:pPr marL="115490" indent="-285750">
              <a:buFont typeface="Wingdings" panose="05000000000000000000" pitchFamily="2" charset="2"/>
              <a:buChar char="§"/>
            </a:pPr>
            <a:r>
              <a:rPr lang="en-US" dirty="0"/>
              <a:t>Door &amp; Lock catalog contract</a:t>
            </a:r>
          </a:p>
          <a:p>
            <a:pPr marL="115490" indent="-285750">
              <a:buFont typeface="Wingdings" panose="05000000000000000000" pitchFamily="2" charset="2"/>
              <a:buChar char="§"/>
            </a:pPr>
            <a:r>
              <a:rPr lang="en-US" dirty="0"/>
              <a:t>Scavenger &amp; Recycling services</a:t>
            </a:r>
          </a:p>
          <a:p>
            <a:pPr marL="44053" indent="-214313">
              <a:buFont typeface="Arial" panose="020B0604020202020204" pitchFamily="34" charset="0"/>
              <a:buChar char="•"/>
            </a:pPr>
            <a:endParaRPr lang="en-US" sz="1350" dirty="0"/>
          </a:p>
        </p:txBody>
      </p:sp>
      <p:pic>
        <p:nvPicPr>
          <p:cNvPr id="5" name="Picture 4">
            <a:extLst>
              <a:ext uri="{FF2B5EF4-FFF2-40B4-BE49-F238E27FC236}">
                <a16:creationId xmlns:a16="http://schemas.microsoft.com/office/drawing/2014/main" id="{6F7CC20D-F22A-4F50-9C41-B623A03B4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spTree>
    <p:extLst>
      <p:ext uri="{BB962C8B-B14F-4D97-AF65-F5344CB8AC3E}">
        <p14:creationId xmlns:p14="http://schemas.microsoft.com/office/powerpoint/2010/main" val="242892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72879" y="379488"/>
            <a:ext cx="7543800" cy="1028700"/>
          </a:xfrm>
        </p:spPr>
        <p:txBody>
          <a:bodyPr>
            <a:normAutofit/>
          </a:bodyPr>
          <a:lstStyle/>
          <a:p>
            <a:r>
              <a:rPr lang="en-US" dirty="0"/>
              <a:t>Contract Opportunities               </a:t>
            </a:r>
          </a:p>
        </p:txBody>
      </p:sp>
      <p:sp>
        <p:nvSpPr>
          <p:cNvPr id="4" name="Content Placeholder 3">
            <a:extLst>
              <a:ext uri="{FF2B5EF4-FFF2-40B4-BE49-F238E27FC236}">
                <a16:creationId xmlns:a16="http://schemas.microsoft.com/office/drawing/2014/main" id="{F62E4263-C920-4BF1-843F-8EA7F7178348}"/>
              </a:ext>
            </a:extLst>
          </p:cNvPr>
          <p:cNvSpPr>
            <a:spLocks noGrp="1"/>
          </p:cNvSpPr>
          <p:nvPr>
            <p:ph idx="1"/>
          </p:nvPr>
        </p:nvSpPr>
        <p:spPr>
          <a:xfrm>
            <a:off x="308918" y="1619249"/>
            <a:ext cx="8365182" cy="3503189"/>
          </a:xfrm>
        </p:spPr>
        <p:txBody>
          <a:bodyPr>
            <a:noAutofit/>
          </a:bodyPr>
          <a:lstStyle/>
          <a:p>
            <a:pPr lvl="0" defTabSz="914400" eaLnBrk="0" fontAlgn="base" hangingPunct="0">
              <a:lnSpc>
                <a:spcPct val="100000"/>
              </a:lnSpc>
              <a:spcBef>
                <a:spcPct val="0"/>
              </a:spcBef>
              <a:spcAft>
                <a:spcPct val="0"/>
              </a:spcAft>
              <a:buClrTx/>
              <a:buFont typeface="Wingdings" panose="05000000000000000000" pitchFamily="2" charset="2"/>
              <a:buChar char="§"/>
            </a:pPr>
            <a:r>
              <a:rPr lang="en-US" altLang="en-US" sz="1800" b="1">
                <a:ea typeface="Calibri" panose="020F0502020204030204" pitchFamily="34" charset="0"/>
                <a:cs typeface="Calibri" panose="020F0502020204030204" pitchFamily="34" charset="0"/>
              </a:rPr>
              <a:t>Forecast Opportunities</a:t>
            </a: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hlinkClick r:id="rId2"/>
              </a:rPr>
              <a:t>Check our website </a:t>
            </a:r>
            <a:r>
              <a:rPr lang="en-US" altLang="en-US" sz="1800">
                <a:ea typeface="Calibri" panose="020F0502020204030204" pitchFamily="34" charset="0"/>
                <a:cs typeface="Calibri" panose="020F0502020204030204" pitchFamily="34" charset="0"/>
              </a:rPr>
              <a:t>for our annual Buying Plan</a:t>
            </a: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rPr>
              <a:t>Buying plan lists opportunities for the coming year</a:t>
            </a: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rPr>
              <a:t>Our Countywide Buying Plan for FY21 will be released soon</a:t>
            </a:r>
          </a:p>
          <a:p>
            <a:pPr marL="800100" lvl="1" indent="-342900" eaLnBrk="0" fontAlgn="base" hangingPunct="0">
              <a:spcBef>
                <a:spcPct val="0"/>
              </a:spcBef>
              <a:spcAft>
                <a:spcPct val="0"/>
              </a:spcAft>
              <a:buFont typeface="Wingdings" panose="05000000000000000000" pitchFamily="2" charset="2"/>
              <a:buChar char="§"/>
            </a:pPr>
            <a:endParaRPr lang="en-US" altLang="en-US" sz="1800">
              <a:ea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anose="05000000000000000000" pitchFamily="2" charset="2"/>
              <a:buChar char="§"/>
            </a:pPr>
            <a:r>
              <a:rPr lang="en-US" altLang="en-US" sz="1800" b="1">
                <a:ea typeface="Calibri" panose="020F0502020204030204" pitchFamily="34" charset="0"/>
                <a:cs typeface="Calibri" panose="020F0502020204030204" pitchFamily="34" charset="0"/>
              </a:rPr>
              <a:t>Current Contract Opportunities</a:t>
            </a: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rPr>
              <a:t>View our </a:t>
            </a:r>
            <a:r>
              <a:rPr lang="en-US" altLang="en-US" sz="1800">
                <a:ea typeface="Calibri" panose="020F0502020204030204" pitchFamily="34" charset="0"/>
                <a:cs typeface="Calibri" panose="020F0502020204030204" pitchFamily="34" charset="0"/>
                <a:hlinkClick r:id="rId3"/>
              </a:rPr>
              <a:t>Contract Opportunity Page</a:t>
            </a:r>
            <a:endParaRPr lang="en-US" altLang="en-US" sz="1800">
              <a:ea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rPr>
              <a:t>Sign up in the </a:t>
            </a:r>
            <a:r>
              <a:rPr lang="en-US" altLang="en-US" sz="1800">
                <a:ea typeface="Calibri" panose="020F0502020204030204" pitchFamily="34" charset="0"/>
                <a:cs typeface="Calibri" panose="020F0502020204030204" pitchFamily="34" charset="0"/>
                <a:hlinkClick r:id="rId4"/>
              </a:rPr>
              <a:t>OCPO Vendor Database</a:t>
            </a:r>
            <a:r>
              <a:rPr lang="en-US" altLang="en-US" sz="1800">
                <a:ea typeface="Calibri" panose="020F0502020204030204" pitchFamily="34" charset="0"/>
                <a:cs typeface="Calibri" panose="020F0502020204030204" pitchFamily="34" charset="0"/>
              </a:rPr>
              <a:t> to receive notifications regarding current solicitations that are posted</a:t>
            </a:r>
          </a:p>
          <a:p>
            <a:pPr eaLnBrk="0" fontAlgn="base" hangingPunct="0">
              <a:spcBef>
                <a:spcPct val="0"/>
              </a:spcBef>
              <a:spcAft>
                <a:spcPct val="0"/>
              </a:spcAft>
              <a:buFont typeface="Wingdings" panose="05000000000000000000" pitchFamily="2" charset="2"/>
              <a:buChar char="§"/>
            </a:pPr>
            <a:endParaRPr lang="en-US" altLang="en-US" sz="1800">
              <a:ea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anose="05000000000000000000" pitchFamily="2" charset="2"/>
              <a:buChar char="§"/>
            </a:pPr>
            <a:r>
              <a:rPr lang="en-US" altLang="en-US" sz="1800" b="1">
                <a:ea typeface="Calibri" panose="020F0502020204030204" pitchFamily="34" charset="0"/>
                <a:cs typeface="Calibri" panose="020F0502020204030204" pitchFamily="34" charset="0"/>
              </a:rPr>
              <a:t>Awarded Contracts</a:t>
            </a: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rPr>
              <a:t>Review our </a:t>
            </a:r>
            <a:r>
              <a:rPr lang="en-US" altLang="en-US" sz="1800">
                <a:ea typeface="Calibri" panose="020F0502020204030204" pitchFamily="34" charset="0"/>
                <a:cs typeface="Calibri" panose="020F0502020204030204" pitchFamily="34" charset="0"/>
                <a:hlinkClick r:id="rId5"/>
              </a:rPr>
              <a:t>Awarded Contracts and Amendments </a:t>
            </a:r>
            <a:r>
              <a:rPr lang="en-US" altLang="en-US" sz="1800">
                <a:ea typeface="Calibri" panose="020F0502020204030204" pitchFamily="34" charset="0"/>
                <a:cs typeface="Calibri" panose="020F0502020204030204" pitchFamily="34" charset="0"/>
              </a:rPr>
              <a:t>database to see when a contract expires</a:t>
            </a: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rPr>
              <a:t>Be sure to review the renewal periods that typically extend a contract by one or two years</a:t>
            </a:r>
          </a:p>
          <a:p>
            <a:pPr marL="800100" lvl="1" indent="-342900" eaLnBrk="0" fontAlgn="base" hangingPunct="0">
              <a:spcBef>
                <a:spcPct val="0"/>
              </a:spcBef>
              <a:spcAft>
                <a:spcPct val="0"/>
              </a:spcAft>
              <a:buFont typeface="Wingdings" panose="05000000000000000000" pitchFamily="2" charset="2"/>
              <a:buChar char="§"/>
            </a:pPr>
            <a:r>
              <a:rPr lang="en-US" altLang="en-US" sz="1800">
                <a:ea typeface="Calibri" panose="020F0502020204030204" pitchFamily="34" charset="0"/>
                <a:cs typeface="Calibri" panose="020F0502020204030204" pitchFamily="34" charset="0"/>
              </a:rPr>
              <a:t>This database can be search using keywords, contract numbers, vendor names, and more</a:t>
            </a:r>
            <a:endParaRPr lang="en-US" altLang="en-US" sz="1800" dirty="0">
              <a:solidFill>
                <a:srgbClr val="FF0000"/>
              </a:solidFill>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5CD29E5-97A1-401F-B6F7-877A2579DAC8}"/>
              </a:ext>
            </a:extLst>
          </p:cNvPr>
          <p:cNvSpPr>
            <a:spLocks noGrp="1"/>
          </p:cNvSpPr>
          <p:nvPr>
            <p:ph type="sldNum" sz="quarter" idx="12"/>
          </p:nvPr>
        </p:nvSpPr>
        <p:spPr>
          <a:xfrm>
            <a:off x="6457950" y="6356351"/>
            <a:ext cx="2057400" cy="365125"/>
          </a:xfrm>
        </p:spPr>
        <p:txBody>
          <a:bodyPr/>
          <a:lstStyle/>
          <a:p>
            <a:fld id="{34B7E4EF-A1BD-40F4-AB7B-04F084DD991D}" type="slidenum">
              <a:rPr lang="en-US" smtClean="0"/>
              <a:t>16</a:t>
            </a:fld>
            <a:endParaRPr lang="en-US" dirty="0"/>
          </a:p>
        </p:txBody>
      </p:sp>
      <p:pic>
        <p:nvPicPr>
          <p:cNvPr id="11" name="Picture 10">
            <a:extLst>
              <a:ext uri="{FF2B5EF4-FFF2-40B4-BE49-F238E27FC236}">
                <a16:creationId xmlns:a16="http://schemas.microsoft.com/office/drawing/2014/main" id="{C2B1C584-C318-445F-AE45-130D341F92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pic>
        <p:nvPicPr>
          <p:cNvPr id="8" name="Picture 7" descr="Qr code&#10;&#10;Description automatically generated">
            <a:extLst>
              <a:ext uri="{FF2B5EF4-FFF2-40B4-BE49-F238E27FC236}">
                <a16:creationId xmlns:a16="http://schemas.microsoft.com/office/drawing/2014/main" id="{943B5C63-99E1-4866-B787-85A74BC8CB4F}"/>
              </a:ext>
            </a:extLst>
          </p:cNvPr>
          <p:cNvPicPr>
            <a:picLocks noChangeAspect="1"/>
          </p:cNvPicPr>
          <p:nvPr/>
        </p:nvPicPr>
        <p:blipFill>
          <a:blip r:embed="rId7"/>
          <a:stretch>
            <a:fillRect/>
          </a:stretch>
        </p:blipFill>
        <p:spPr>
          <a:xfrm>
            <a:off x="7084380" y="5758358"/>
            <a:ext cx="963118" cy="963118"/>
          </a:xfrm>
          <a:prstGeom prst="rect">
            <a:avLst/>
          </a:prstGeom>
        </p:spPr>
      </p:pic>
    </p:spTree>
    <p:extLst>
      <p:ext uri="{BB962C8B-B14F-4D97-AF65-F5344CB8AC3E}">
        <p14:creationId xmlns:p14="http://schemas.microsoft.com/office/powerpoint/2010/main" val="100366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72879" y="379488"/>
            <a:ext cx="7543800" cy="1028700"/>
          </a:xfrm>
        </p:spPr>
        <p:txBody>
          <a:bodyPr>
            <a:normAutofit/>
          </a:bodyPr>
          <a:lstStyle/>
          <a:p>
            <a:r>
              <a:rPr lang="en-US" dirty="0"/>
              <a:t>MBE/WBE Compliance Goals</a:t>
            </a:r>
          </a:p>
        </p:txBody>
      </p:sp>
      <p:sp>
        <p:nvSpPr>
          <p:cNvPr id="4" name="Content Placeholder 3">
            <a:extLst>
              <a:ext uri="{FF2B5EF4-FFF2-40B4-BE49-F238E27FC236}">
                <a16:creationId xmlns:a16="http://schemas.microsoft.com/office/drawing/2014/main" id="{F62E4263-C920-4BF1-843F-8EA7F7178348}"/>
              </a:ext>
            </a:extLst>
          </p:cNvPr>
          <p:cNvSpPr>
            <a:spLocks noGrp="1"/>
          </p:cNvSpPr>
          <p:nvPr>
            <p:ph idx="1"/>
          </p:nvPr>
        </p:nvSpPr>
        <p:spPr>
          <a:xfrm>
            <a:off x="499418" y="1801950"/>
            <a:ext cx="8292243" cy="4676562"/>
          </a:xfrm>
        </p:spPr>
        <p:txBody>
          <a:bodyPr>
            <a:noAutofit/>
          </a:bodyPr>
          <a:lstStyle/>
          <a:p>
            <a:pPr marL="0" indent="0">
              <a:buNone/>
            </a:pPr>
            <a:r>
              <a:rPr lang="en-US" dirty="0"/>
              <a:t>MBE/WBE Aspirational Goals </a:t>
            </a:r>
          </a:p>
          <a:p>
            <a:pPr lvl="1"/>
            <a:r>
              <a:rPr lang="en-US" sz="1800" dirty="0"/>
              <a:t>Goods/Services Contracts: 25% MBE and 10% WBE </a:t>
            </a:r>
          </a:p>
          <a:p>
            <a:pPr lvl="1"/>
            <a:r>
              <a:rPr lang="en-US" sz="1800" dirty="0"/>
              <a:t>Construction Contracts: 24% MBE and 10% WBE</a:t>
            </a:r>
          </a:p>
          <a:p>
            <a:pPr lvl="1"/>
            <a:r>
              <a:rPr lang="en-US" sz="1800" dirty="0"/>
              <a:t>All Professional Service Contracts: 35% overall</a:t>
            </a:r>
          </a:p>
          <a:p>
            <a:pPr marL="0" indent="0">
              <a:buNone/>
            </a:pPr>
            <a:r>
              <a:rPr lang="en-US" sz="1800" dirty="0"/>
              <a:t>Goals are always a function of availability of MBE and WBE vendors capable of performing on the contract</a:t>
            </a:r>
            <a:r>
              <a:rPr lang="en-US" sz="2000" dirty="0"/>
              <a:t>.</a:t>
            </a:r>
          </a:p>
          <a:p>
            <a:pPr marL="0" indent="0">
              <a:buNone/>
            </a:pPr>
            <a:endParaRPr lang="en-US" sz="1600" dirty="0"/>
          </a:p>
          <a:p>
            <a:pPr marL="0" indent="0">
              <a:buNone/>
            </a:pPr>
            <a:r>
              <a:rPr lang="en-US" dirty="0"/>
              <a:t>Certification</a:t>
            </a:r>
          </a:p>
          <a:p>
            <a:r>
              <a:rPr lang="en-US" sz="1800" dirty="0"/>
              <a:t>If you are not yet MBE/WBE certified, please start the process as soon as possible</a:t>
            </a:r>
          </a:p>
          <a:p>
            <a:r>
              <a:rPr lang="en-US" sz="1800" dirty="0"/>
              <a:t>If you are MBE/WBE certified, carefully look at the scopes of work and review past bids</a:t>
            </a:r>
          </a:p>
          <a:p>
            <a:r>
              <a:rPr lang="en-US" sz="1800" dirty="0"/>
              <a:t>Certification is not required to participate in County Contracts</a:t>
            </a:r>
          </a:p>
          <a:p>
            <a:r>
              <a:rPr lang="en-US" sz="1800" dirty="0"/>
              <a:t>Our total contracting dollar goals are 10%. We have a personal goal to increase to 15% and would like to accomplish this with your help.</a:t>
            </a:r>
          </a:p>
        </p:txBody>
      </p:sp>
      <p:sp>
        <p:nvSpPr>
          <p:cNvPr id="3" name="Slide Number Placeholder 2">
            <a:extLst>
              <a:ext uri="{FF2B5EF4-FFF2-40B4-BE49-F238E27FC236}">
                <a16:creationId xmlns:a16="http://schemas.microsoft.com/office/drawing/2014/main" id="{496FBEA3-AB4C-4B05-807F-5F366CA70C90}"/>
              </a:ext>
            </a:extLst>
          </p:cNvPr>
          <p:cNvSpPr>
            <a:spLocks noGrp="1"/>
          </p:cNvSpPr>
          <p:nvPr>
            <p:ph type="sldNum" sz="quarter" idx="12"/>
          </p:nvPr>
        </p:nvSpPr>
        <p:spPr/>
        <p:txBody>
          <a:bodyPr/>
          <a:lstStyle/>
          <a:p>
            <a:fld id="{34B7E4EF-A1BD-40F4-AB7B-04F084DD991D}" type="slidenum">
              <a:rPr lang="en-US" smtClean="0"/>
              <a:t>17</a:t>
            </a:fld>
            <a:endParaRPr lang="en-US" dirty="0"/>
          </a:p>
        </p:txBody>
      </p:sp>
      <p:pic>
        <p:nvPicPr>
          <p:cNvPr id="11" name="Picture 10">
            <a:extLst>
              <a:ext uri="{FF2B5EF4-FFF2-40B4-BE49-F238E27FC236}">
                <a16:creationId xmlns:a16="http://schemas.microsoft.com/office/drawing/2014/main" id="{C2B1C584-C318-445F-AE45-130D341F9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spTree>
    <p:extLst>
      <p:ext uri="{BB962C8B-B14F-4D97-AF65-F5344CB8AC3E}">
        <p14:creationId xmlns:p14="http://schemas.microsoft.com/office/powerpoint/2010/main" val="419052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72879" y="379488"/>
            <a:ext cx="7543800" cy="1028700"/>
          </a:xfrm>
        </p:spPr>
        <p:txBody>
          <a:bodyPr>
            <a:normAutofit/>
          </a:bodyPr>
          <a:lstStyle/>
          <a:p>
            <a:r>
              <a:rPr lang="en-US" dirty="0"/>
              <a:t>Contact Information</a:t>
            </a:r>
          </a:p>
        </p:txBody>
      </p:sp>
      <p:sp>
        <p:nvSpPr>
          <p:cNvPr id="4" name="Content Placeholder 3">
            <a:extLst>
              <a:ext uri="{FF2B5EF4-FFF2-40B4-BE49-F238E27FC236}">
                <a16:creationId xmlns:a16="http://schemas.microsoft.com/office/drawing/2014/main" id="{F62E4263-C920-4BF1-843F-8EA7F7178348}"/>
              </a:ext>
            </a:extLst>
          </p:cNvPr>
          <p:cNvSpPr>
            <a:spLocks noGrp="1"/>
          </p:cNvSpPr>
          <p:nvPr>
            <p:ph idx="1"/>
          </p:nvPr>
        </p:nvSpPr>
        <p:spPr>
          <a:xfrm>
            <a:off x="499419" y="1209314"/>
            <a:ext cx="8092646" cy="5191485"/>
          </a:xfrm>
        </p:spPr>
        <p:txBody>
          <a:bodyPr>
            <a:normAutofit/>
          </a:bodyPr>
          <a:lstStyle/>
          <a:p>
            <a:pPr marL="0" indent="0">
              <a:buNone/>
            </a:pPr>
            <a:r>
              <a:rPr lang="en-US" sz="2000" b="1" dirty="0"/>
              <a:t>Bureau of Asset Management</a:t>
            </a:r>
          </a:p>
          <a:p>
            <a:pPr marL="0" indent="0">
              <a:buNone/>
            </a:pPr>
            <a:endParaRPr lang="en-US" sz="2000" b="1" dirty="0"/>
          </a:p>
          <a:p>
            <a:pPr marL="0" indent="0">
              <a:buNone/>
            </a:pPr>
            <a:r>
              <a:rPr lang="en-US" sz="1800" dirty="0"/>
              <a:t>Belinda Henderson</a:t>
            </a:r>
          </a:p>
          <a:p>
            <a:pPr marL="0" indent="0">
              <a:buNone/>
            </a:pPr>
            <a:r>
              <a:rPr lang="en-US" sz="1800" dirty="0"/>
              <a:t>Executive Assistant to Director</a:t>
            </a:r>
          </a:p>
          <a:p>
            <a:pPr marL="0" indent="0">
              <a:buNone/>
            </a:pPr>
            <a:r>
              <a:rPr lang="en-US" sz="1800" dirty="0"/>
              <a:t>Department of Facilities Management</a:t>
            </a:r>
          </a:p>
          <a:p>
            <a:pPr marL="0" indent="0">
              <a:buNone/>
            </a:pPr>
            <a:r>
              <a:rPr lang="en-US" sz="1800" dirty="0"/>
              <a:t>69 W. Washington, Suite 3100</a:t>
            </a:r>
          </a:p>
          <a:p>
            <a:pPr marL="0" indent="0">
              <a:buNone/>
            </a:pPr>
            <a:r>
              <a:rPr lang="en-US" sz="1800" dirty="0"/>
              <a:t>Chicago, IL 60602</a:t>
            </a:r>
          </a:p>
          <a:p>
            <a:pPr marL="0" indent="0">
              <a:buNone/>
            </a:pPr>
            <a:r>
              <a:rPr lang="en-US" sz="1800" dirty="0">
                <a:solidFill>
                  <a:schemeClr val="tx1"/>
                </a:solidFill>
              </a:rPr>
              <a:t>Belinda.Henderson@cookcountyil.gov</a:t>
            </a:r>
          </a:p>
          <a:p>
            <a:pPr marL="0" indent="0">
              <a:buNone/>
            </a:pPr>
            <a:endParaRPr lang="en-US" sz="1850" u="sng" dirty="0"/>
          </a:p>
          <a:p>
            <a:pPr marL="0" indent="0">
              <a:buNone/>
            </a:pPr>
            <a:r>
              <a:rPr lang="en-US" sz="2000" b="1" dirty="0"/>
              <a:t>Office of the Chief Procurement Office</a:t>
            </a:r>
          </a:p>
          <a:p>
            <a:pPr marL="0" indent="0">
              <a:buNone/>
            </a:pPr>
            <a:r>
              <a:rPr lang="en-US" sz="2000" dirty="0"/>
              <a:t>Ericka White</a:t>
            </a:r>
          </a:p>
          <a:p>
            <a:pPr marL="0" indent="0">
              <a:buNone/>
            </a:pPr>
            <a:r>
              <a:rPr lang="en-US" sz="2000" dirty="0"/>
              <a:t>69 W. Washington, Suite 3000</a:t>
            </a:r>
          </a:p>
          <a:p>
            <a:pPr marL="0" indent="0">
              <a:buNone/>
            </a:pPr>
            <a:r>
              <a:rPr lang="en-US" sz="2000" dirty="0"/>
              <a:t>Chicago, Ill.  60602</a:t>
            </a:r>
          </a:p>
          <a:p>
            <a:pPr marL="0" indent="0">
              <a:buNone/>
            </a:pPr>
            <a:r>
              <a:rPr lang="en-US" sz="2000" dirty="0"/>
              <a:t>Ericka.White@cookcountyil.gov</a:t>
            </a:r>
          </a:p>
          <a:p>
            <a:pPr marL="0" indent="0">
              <a:buNone/>
            </a:pPr>
            <a:endParaRPr lang="en-US" sz="2000" b="1" dirty="0"/>
          </a:p>
          <a:p>
            <a:pPr marL="0" indent="0">
              <a:buNone/>
            </a:pPr>
            <a:endParaRPr lang="en-US" sz="1800" dirty="0"/>
          </a:p>
          <a:p>
            <a:pPr marL="0" indent="0">
              <a:buNone/>
            </a:pPr>
            <a:endParaRPr lang="en-US" sz="2000" b="1" dirty="0"/>
          </a:p>
        </p:txBody>
      </p:sp>
      <p:sp>
        <p:nvSpPr>
          <p:cNvPr id="12" name="Slide Number Placeholder 11">
            <a:extLst>
              <a:ext uri="{FF2B5EF4-FFF2-40B4-BE49-F238E27FC236}">
                <a16:creationId xmlns:a16="http://schemas.microsoft.com/office/drawing/2014/main" id="{88F4E4B4-7B06-4BB7-A758-10828D55BCB6}"/>
              </a:ext>
            </a:extLst>
          </p:cNvPr>
          <p:cNvSpPr>
            <a:spLocks noGrp="1"/>
          </p:cNvSpPr>
          <p:nvPr>
            <p:ph type="sldNum" sz="quarter" idx="12"/>
          </p:nvPr>
        </p:nvSpPr>
        <p:spPr/>
        <p:txBody>
          <a:bodyPr/>
          <a:lstStyle/>
          <a:p>
            <a:fld id="{34B7E4EF-A1BD-40F4-AB7B-04F084DD991D}" type="slidenum">
              <a:rPr lang="en-US" smtClean="0"/>
              <a:t>18</a:t>
            </a:fld>
            <a:endParaRPr lang="en-US" dirty="0"/>
          </a:p>
        </p:txBody>
      </p:sp>
      <p:pic>
        <p:nvPicPr>
          <p:cNvPr id="11" name="Picture 10">
            <a:extLst>
              <a:ext uri="{FF2B5EF4-FFF2-40B4-BE49-F238E27FC236}">
                <a16:creationId xmlns:a16="http://schemas.microsoft.com/office/drawing/2014/main" id="{C2B1C584-C318-445F-AE45-130D341F9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659" y="371099"/>
            <a:ext cx="1422462" cy="1422462"/>
          </a:xfrm>
          <a:prstGeom prst="rect">
            <a:avLst/>
          </a:prstGeom>
        </p:spPr>
      </p:pic>
      <p:pic>
        <p:nvPicPr>
          <p:cNvPr id="5" name="Picture 4" descr="A picture containing text, outdoor&#10;&#10;Description automatically generated">
            <a:extLst>
              <a:ext uri="{FF2B5EF4-FFF2-40B4-BE49-F238E27FC236}">
                <a16:creationId xmlns:a16="http://schemas.microsoft.com/office/drawing/2014/main" id="{832B82B2-1226-449B-B22D-94C38CAB2998}"/>
              </a:ext>
            </a:extLst>
          </p:cNvPr>
          <p:cNvPicPr>
            <a:picLocks noChangeAspect="1"/>
          </p:cNvPicPr>
          <p:nvPr/>
        </p:nvPicPr>
        <p:blipFill>
          <a:blip r:embed="rId3"/>
          <a:stretch>
            <a:fillRect/>
          </a:stretch>
        </p:blipFill>
        <p:spPr>
          <a:xfrm>
            <a:off x="5287780" y="2531110"/>
            <a:ext cx="1273946" cy="1273946"/>
          </a:xfrm>
          <a:prstGeom prst="rect">
            <a:avLst/>
          </a:prstGeom>
        </p:spPr>
      </p:pic>
      <p:pic>
        <p:nvPicPr>
          <p:cNvPr id="7" name="Picture 6" descr="A picture containing text, outdoor&#10;&#10;Description automatically generated">
            <a:extLst>
              <a:ext uri="{FF2B5EF4-FFF2-40B4-BE49-F238E27FC236}">
                <a16:creationId xmlns:a16="http://schemas.microsoft.com/office/drawing/2014/main" id="{86528BFA-21C1-41F6-903A-6A5ADD5E49C7}"/>
              </a:ext>
            </a:extLst>
          </p:cNvPr>
          <p:cNvPicPr>
            <a:picLocks noChangeAspect="1"/>
          </p:cNvPicPr>
          <p:nvPr/>
        </p:nvPicPr>
        <p:blipFill>
          <a:blip r:embed="rId3"/>
          <a:stretch>
            <a:fillRect/>
          </a:stretch>
        </p:blipFill>
        <p:spPr>
          <a:xfrm>
            <a:off x="5287780" y="4634882"/>
            <a:ext cx="1273946" cy="1273946"/>
          </a:xfrm>
          <a:prstGeom prst="rect">
            <a:avLst/>
          </a:prstGeom>
        </p:spPr>
      </p:pic>
    </p:spTree>
    <p:extLst>
      <p:ext uri="{BB962C8B-B14F-4D97-AF65-F5344CB8AC3E}">
        <p14:creationId xmlns:p14="http://schemas.microsoft.com/office/powerpoint/2010/main" val="4342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962813" y="3184832"/>
            <a:ext cx="7543800" cy="1028700"/>
          </a:xfrm>
        </p:spPr>
        <p:txBody>
          <a:bodyPr>
            <a:normAutofit/>
          </a:bodyPr>
          <a:lstStyle/>
          <a:p>
            <a:r>
              <a:rPr lang="en-US" dirty="0"/>
              <a:t>Questions?</a:t>
            </a:r>
          </a:p>
        </p:txBody>
      </p:sp>
      <p:sp>
        <p:nvSpPr>
          <p:cNvPr id="3" name="Slide Number Placeholder 2">
            <a:extLst>
              <a:ext uri="{FF2B5EF4-FFF2-40B4-BE49-F238E27FC236}">
                <a16:creationId xmlns:a16="http://schemas.microsoft.com/office/drawing/2014/main" id="{8C03C462-856C-44C2-9251-3397933ABD53}"/>
              </a:ext>
            </a:extLst>
          </p:cNvPr>
          <p:cNvSpPr>
            <a:spLocks noGrp="1"/>
          </p:cNvSpPr>
          <p:nvPr>
            <p:ph type="sldNum" sz="quarter" idx="12"/>
          </p:nvPr>
        </p:nvSpPr>
        <p:spPr/>
        <p:txBody>
          <a:bodyPr/>
          <a:lstStyle/>
          <a:p>
            <a:fld id="{34B7E4EF-A1BD-40F4-AB7B-04F084DD991D}" type="slidenum">
              <a:rPr lang="en-US" smtClean="0"/>
              <a:t>19</a:t>
            </a:fld>
            <a:endParaRPr lang="en-US" dirty="0"/>
          </a:p>
        </p:txBody>
      </p:sp>
      <p:pic>
        <p:nvPicPr>
          <p:cNvPr id="11" name="Picture 10">
            <a:extLst>
              <a:ext uri="{FF2B5EF4-FFF2-40B4-BE49-F238E27FC236}">
                <a16:creationId xmlns:a16="http://schemas.microsoft.com/office/drawing/2014/main" id="{C2B1C584-C318-445F-AE45-130D341F9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659" y="379488"/>
            <a:ext cx="1422462" cy="1422462"/>
          </a:xfrm>
          <a:prstGeom prst="rect">
            <a:avLst/>
          </a:prstGeom>
        </p:spPr>
      </p:pic>
    </p:spTree>
    <p:extLst>
      <p:ext uri="{BB962C8B-B14F-4D97-AF65-F5344CB8AC3E}">
        <p14:creationId xmlns:p14="http://schemas.microsoft.com/office/powerpoint/2010/main" val="27503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72879" y="379488"/>
            <a:ext cx="7543800" cy="1028700"/>
          </a:xfrm>
        </p:spPr>
        <p:txBody>
          <a:bodyPr>
            <a:normAutofit/>
          </a:bodyPr>
          <a:lstStyle/>
          <a:p>
            <a:r>
              <a:rPr lang="en-US" sz="3600" b="1" dirty="0"/>
              <a:t>Introductions</a:t>
            </a:r>
          </a:p>
        </p:txBody>
      </p:sp>
      <p:sp>
        <p:nvSpPr>
          <p:cNvPr id="4" name="Content Placeholder 3">
            <a:extLst>
              <a:ext uri="{FF2B5EF4-FFF2-40B4-BE49-F238E27FC236}">
                <a16:creationId xmlns:a16="http://schemas.microsoft.com/office/drawing/2014/main" id="{F62E4263-C920-4BF1-843F-8EA7F7178348}"/>
              </a:ext>
            </a:extLst>
          </p:cNvPr>
          <p:cNvSpPr>
            <a:spLocks noGrp="1"/>
          </p:cNvSpPr>
          <p:nvPr>
            <p:ph idx="1"/>
          </p:nvPr>
        </p:nvSpPr>
        <p:spPr>
          <a:xfrm>
            <a:off x="499419" y="1209314"/>
            <a:ext cx="8124464" cy="5074039"/>
          </a:xfrm>
        </p:spPr>
        <p:txBody>
          <a:bodyPr>
            <a:normAutofit lnSpcReduction="10000"/>
          </a:bodyPr>
          <a:lstStyle/>
          <a:p>
            <a:pPr marL="662940" lvl="1" indent="-457200">
              <a:spcBef>
                <a:spcPts val="600"/>
              </a:spcBef>
              <a:spcAft>
                <a:spcPts val="600"/>
              </a:spcAft>
              <a:buFont typeface="Wingdings" panose="05000000000000000000" pitchFamily="2" charset="2"/>
              <a:buChar char="§"/>
            </a:pPr>
            <a:r>
              <a:rPr lang="en-US" sz="2800" b="1" dirty="0"/>
              <a:t>Bureau of Asset Management </a:t>
            </a:r>
          </a:p>
          <a:p>
            <a:pPr marL="205740" lvl="1" indent="0">
              <a:spcBef>
                <a:spcPts val="600"/>
              </a:spcBef>
              <a:spcAft>
                <a:spcPts val="600"/>
              </a:spcAft>
              <a:buNone/>
            </a:pPr>
            <a:r>
              <a:rPr lang="en-US" sz="2800" b="1" dirty="0"/>
              <a:t>		</a:t>
            </a:r>
            <a:r>
              <a:rPr lang="en-US" sz="2400" dirty="0"/>
              <a:t>John </a:t>
            </a:r>
            <a:r>
              <a:rPr lang="en-US" sz="2400" dirty="0" err="1"/>
              <a:t>Yonan</a:t>
            </a:r>
            <a:r>
              <a:rPr lang="en-US" sz="2400" dirty="0"/>
              <a:t>, Bureau Chief</a:t>
            </a:r>
          </a:p>
          <a:p>
            <a:pPr marL="662940" lvl="1" indent="-457200">
              <a:spcBef>
                <a:spcPts val="600"/>
              </a:spcBef>
              <a:spcAft>
                <a:spcPts val="600"/>
              </a:spcAft>
              <a:buFont typeface="Wingdings" panose="05000000000000000000" pitchFamily="2" charset="2"/>
              <a:buChar char="§"/>
            </a:pPr>
            <a:r>
              <a:rPr lang="en-US" sz="2800" b="1" dirty="0"/>
              <a:t>Department of Real Estate Management  </a:t>
            </a:r>
          </a:p>
          <a:p>
            <a:pPr marL="205740" lvl="1" indent="0">
              <a:spcBef>
                <a:spcPts val="600"/>
              </a:spcBef>
              <a:spcAft>
                <a:spcPts val="600"/>
              </a:spcAft>
              <a:buNone/>
            </a:pPr>
            <a:r>
              <a:rPr lang="en-US" sz="2800" b="1" dirty="0"/>
              <a:t>		</a:t>
            </a:r>
            <a:r>
              <a:rPr lang="en-US" sz="2400" dirty="0"/>
              <a:t>Jessica Caffrey, Director</a:t>
            </a:r>
          </a:p>
          <a:p>
            <a:pPr marL="662940" lvl="1" indent="-457200">
              <a:spcBef>
                <a:spcPts val="600"/>
              </a:spcBef>
              <a:spcAft>
                <a:spcPts val="600"/>
              </a:spcAft>
              <a:buFont typeface="Wingdings" panose="05000000000000000000" pitchFamily="2" charset="2"/>
              <a:buChar char="§"/>
            </a:pPr>
            <a:r>
              <a:rPr lang="en-US" sz="2800" b="1" dirty="0"/>
              <a:t>Department of Capital Planning and Policy</a:t>
            </a:r>
          </a:p>
          <a:p>
            <a:pPr marL="205740" lvl="1" indent="0">
              <a:spcBef>
                <a:spcPts val="600"/>
              </a:spcBef>
              <a:spcAft>
                <a:spcPts val="600"/>
              </a:spcAft>
              <a:buNone/>
            </a:pPr>
            <a:r>
              <a:rPr lang="en-US" sz="2400" b="1" dirty="0"/>
              <a:t>		</a:t>
            </a:r>
            <a:r>
              <a:rPr lang="en-US" sz="2400" dirty="0"/>
              <a:t>Earl Manning, Director</a:t>
            </a:r>
          </a:p>
          <a:p>
            <a:pPr marL="662940" lvl="1" indent="-457200">
              <a:spcBef>
                <a:spcPts val="600"/>
              </a:spcBef>
              <a:spcAft>
                <a:spcPts val="600"/>
              </a:spcAft>
              <a:buFont typeface="Wingdings" panose="05000000000000000000" pitchFamily="2" charset="2"/>
              <a:buChar char="§"/>
            </a:pPr>
            <a:r>
              <a:rPr lang="en-US" sz="2800" b="1" dirty="0"/>
              <a:t>Department of Facilities Management</a:t>
            </a:r>
          </a:p>
          <a:p>
            <a:pPr marL="548640" lvl="2" indent="0">
              <a:spcBef>
                <a:spcPts val="600"/>
              </a:spcBef>
              <a:spcAft>
                <a:spcPts val="600"/>
              </a:spcAft>
              <a:buNone/>
            </a:pPr>
            <a:r>
              <a:rPr lang="en-US" sz="2400" dirty="0"/>
              <a:t>		Bilqis Jacobs-El, Director</a:t>
            </a:r>
          </a:p>
          <a:p>
            <a:pPr marL="662940" lvl="1" indent="-457200">
              <a:spcBef>
                <a:spcPts val="600"/>
              </a:spcBef>
              <a:spcAft>
                <a:spcPts val="600"/>
              </a:spcAft>
              <a:buFont typeface="Wingdings" panose="05000000000000000000" pitchFamily="2" charset="2"/>
              <a:buChar char="§"/>
            </a:pPr>
            <a:r>
              <a:rPr lang="en-US" sz="2800" b="1" dirty="0"/>
              <a:t>Department of Procurement</a:t>
            </a:r>
          </a:p>
          <a:p>
            <a:pPr marL="548640" lvl="2" indent="0">
              <a:spcBef>
                <a:spcPts val="600"/>
              </a:spcBef>
              <a:spcAft>
                <a:spcPts val="600"/>
              </a:spcAft>
              <a:buNone/>
            </a:pPr>
            <a:r>
              <a:rPr lang="en-US" sz="2400" dirty="0"/>
              <a:t>		Raffi </a:t>
            </a:r>
            <a:r>
              <a:rPr lang="en-US" sz="2400" dirty="0" err="1"/>
              <a:t>Sarrafian</a:t>
            </a:r>
            <a:r>
              <a:rPr lang="en-US" sz="2400" dirty="0"/>
              <a:t>, Director</a:t>
            </a:r>
          </a:p>
          <a:p>
            <a:pPr marL="548640" lvl="2" indent="0">
              <a:spcBef>
                <a:spcPts val="600"/>
              </a:spcBef>
              <a:spcAft>
                <a:spcPts val="600"/>
              </a:spcAft>
              <a:buNone/>
            </a:pPr>
            <a:endParaRPr lang="en-US" sz="2400" dirty="0"/>
          </a:p>
          <a:p>
            <a:pPr lvl="1">
              <a:spcBef>
                <a:spcPts val="600"/>
              </a:spcBef>
              <a:spcAft>
                <a:spcPts val="600"/>
              </a:spcAft>
            </a:pPr>
            <a:endParaRPr lang="en-US" sz="2400" b="1" dirty="0"/>
          </a:p>
          <a:p>
            <a:pPr lvl="1">
              <a:spcBef>
                <a:spcPts val="600"/>
              </a:spcBef>
              <a:spcAft>
                <a:spcPts val="600"/>
              </a:spcAft>
            </a:pPr>
            <a:endParaRPr lang="en-US" sz="2400" b="1" dirty="0"/>
          </a:p>
        </p:txBody>
      </p:sp>
      <p:sp>
        <p:nvSpPr>
          <p:cNvPr id="12" name="Slide Number Placeholder 11">
            <a:extLst>
              <a:ext uri="{FF2B5EF4-FFF2-40B4-BE49-F238E27FC236}">
                <a16:creationId xmlns:a16="http://schemas.microsoft.com/office/drawing/2014/main" id="{88F4E4B4-7B06-4BB7-A758-10828D55BCB6}"/>
              </a:ext>
            </a:extLst>
          </p:cNvPr>
          <p:cNvSpPr>
            <a:spLocks noGrp="1"/>
          </p:cNvSpPr>
          <p:nvPr>
            <p:ph type="sldNum" sz="quarter" idx="12"/>
          </p:nvPr>
        </p:nvSpPr>
        <p:spPr/>
        <p:txBody>
          <a:bodyPr/>
          <a:lstStyle/>
          <a:p>
            <a:fld id="{34B7E4EF-A1BD-40F4-AB7B-04F084DD991D}" type="slidenum">
              <a:rPr lang="en-US" smtClean="0"/>
              <a:t>2</a:t>
            </a:fld>
            <a:endParaRPr lang="en-US" dirty="0"/>
          </a:p>
        </p:txBody>
      </p:sp>
      <p:pic>
        <p:nvPicPr>
          <p:cNvPr id="11" name="Picture 10">
            <a:extLst>
              <a:ext uri="{FF2B5EF4-FFF2-40B4-BE49-F238E27FC236}">
                <a16:creationId xmlns:a16="http://schemas.microsoft.com/office/drawing/2014/main" id="{C2B1C584-C318-445F-AE45-130D341F9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8879" y="371099"/>
            <a:ext cx="1512242" cy="1438651"/>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A8E9-A8D3-4679-9408-43452ED9C0AD}"/>
              </a:ext>
            </a:extLst>
          </p:cNvPr>
          <p:cNvSpPr>
            <a:spLocks noGrp="1"/>
          </p:cNvSpPr>
          <p:nvPr>
            <p:ph type="title"/>
          </p:nvPr>
        </p:nvSpPr>
        <p:spPr/>
        <p:txBody>
          <a:bodyPr>
            <a:normAutofit/>
          </a:bodyPr>
          <a:lstStyle/>
          <a:p>
            <a:r>
              <a:rPr lang="en-US" sz="3600" dirty="0">
                <a:latin typeface="Corbel (Headings)"/>
              </a:rPr>
              <a:t>Inclusion, Diversity and Equity    </a:t>
            </a:r>
          </a:p>
        </p:txBody>
      </p:sp>
      <p:sp>
        <p:nvSpPr>
          <p:cNvPr id="3" name="Content Placeholder 2">
            <a:extLst>
              <a:ext uri="{FF2B5EF4-FFF2-40B4-BE49-F238E27FC236}">
                <a16:creationId xmlns:a16="http://schemas.microsoft.com/office/drawing/2014/main" id="{1ACF8E1D-C788-46CC-A88A-02987F391000}"/>
              </a:ext>
            </a:extLst>
          </p:cNvPr>
          <p:cNvSpPr>
            <a:spLocks noGrp="1"/>
          </p:cNvSpPr>
          <p:nvPr>
            <p:ph idx="1"/>
          </p:nvPr>
        </p:nvSpPr>
        <p:spPr>
          <a:xfrm>
            <a:off x="559294" y="1526796"/>
            <a:ext cx="4998128" cy="4650167"/>
          </a:xfrm>
        </p:spPr>
        <p:txBody>
          <a:bodyPr>
            <a:normAutofit fontScale="92500" lnSpcReduction="20000"/>
          </a:bodyPr>
          <a:lstStyle/>
          <a:p>
            <a:r>
              <a:rPr lang="en-US" dirty="0"/>
              <a:t>The Cook County policy road map establishes goals and strategies for our work on justice, health, economic development and the environment. </a:t>
            </a:r>
          </a:p>
          <a:p>
            <a:r>
              <a:rPr lang="en-US" dirty="0"/>
              <a:t>It defines our criteria for serving as responsible stewards of the County’s infrastructure, and establishes the standards of efficiency, transparency and good customer experience that will continue to guide the operations of the County</a:t>
            </a:r>
          </a:p>
          <a:p>
            <a:r>
              <a:rPr lang="en-US" dirty="0"/>
              <a:t>The County I also committed to having a  talented, diverse and productive workforce. </a:t>
            </a:r>
          </a:p>
          <a:p>
            <a:r>
              <a:rPr lang="en-US" dirty="0"/>
              <a:t>The Policy Roadmap lays out the strategies we use to achieve our goals and the metrics by which we will measure our success.</a:t>
            </a:r>
          </a:p>
        </p:txBody>
      </p:sp>
      <p:sp>
        <p:nvSpPr>
          <p:cNvPr id="4" name="Slide Number Placeholder 3">
            <a:extLst>
              <a:ext uri="{FF2B5EF4-FFF2-40B4-BE49-F238E27FC236}">
                <a16:creationId xmlns:a16="http://schemas.microsoft.com/office/drawing/2014/main" id="{4F7BB489-E968-47D9-8B48-005384229B13}"/>
              </a:ext>
            </a:extLst>
          </p:cNvPr>
          <p:cNvSpPr>
            <a:spLocks noGrp="1"/>
          </p:cNvSpPr>
          <p:nvPr>
            <p:ph type="sldNum" sz="quarter" idx="12"/>
          </p:nvPr>
        </p:nvSpPr>
        <p:spPr/>
        <p:txBody>
          <a:bodyPr/>
          <a:lstStyle/>
          <a:p>
            <a:fld id="{34B7E4EF-A1BD-40F4-AB7B-04F084DD991D}" type="slidenum">
              <a:rPr lang="en-US" smtClean="0"/>
              <a:t>3</a:t>
            </a:fld>
            <a:endParaRPr lang="en-US" dirty="0"/>
          </a:p>
        </p:txBody>
      </p:sp>
      <p:pic>
        <p:nvPicPr>
          <p:cNvPr id="1026" name="Picture 2" descr="Fillable Online Cook County Policy Roadmap Fax Email Print - pdfFiller">
            <a:extLst>
              <a:ext uri="{FF2B5EF4-FFF2-40B4-BE49-F238E27FC236}">
                <a16:creationId xmlns:a16="http://schemas.microsoft.com/office/drawing/2014/main" id="{A9FB789C-C9CC-4A18-BFF4-6F28C8987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671" y="2034558"/>
            <a:ext cx="283845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8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290E28-F0DA-466A-A36D-9DC23B458BBC}"/>
              </a:ext>
            </a:extLst>
          </p:cNvPr>
          <p:cNvSpPr>
            <a:spLocks noGrp="1"/>
          </p:cNvSpPr>
          <p:nvPr>
            <p:ph type="sldNum" sz="quarter" idx="12"/>
          </p:nvPr>
        </p:nvSpPr>
        <p:spPr/>
        <p:txBody>
          <a:bodyPr/>
          <a:lstStyle/>
          <a:p>
            <a:fld id="{34B7E4EF-A1BD-40F4-AB7B-04F084DD991D}" type="slidenum">
              <a:rPr lang="en-US" smtClean="0"/>
              <a:pPr/>
              <a:t>4</a:t>
            </a:fld>
            <a:endParaRPr lang="en-US" dirty="0"/>
          </a:p>
        </p:txBody>
      </p:sp>
      <p:sp>
        <p:nvSpPr>
          <p:cNvPr id="3" name="Rectangle 2">
            <a:extLst>
              <a:ext uri="{FF2B5EF4-FFF2-40B4-BE49-F238E27FC236}">
                <a16:creationId xmlns:a16="http://schemas.microsoft.com/office/drawing/2014/main" id="{E0C120DC-00A1-4C78-AC10-7E7A9A93E488}"/>
              </a:ext>
            </a:extLst>
          </p:cNvPr>
          <p:cNvSpPr/>
          <p:nvPr/>
        </p:nvSpPr>
        <p:spPr>
          <a:xfrm>
            <a:off x="599242" y="2872091"/>
            <a:ext cx="7945515" cy="2277547"/>
          </a:xfrm>
          <a:prstGeom prst="rect">
            <a:avLst/>
          </a:prstGeom>
        </p:spPr>
        <p:txBody>
          <a:bodyPr wrap="square">
            <a:spAutoFit/>
          </a:bodyPr>
          <a:lstStyle/>
          <a:p>
            <a:endParaRPr lang="en-US" b="1" dirty="0"/>
          </a:p>
          <a:p>
            <a:endParaRPr lang="en-US" b="1" dirty="0"/>
          </a:p>
          <a:p>
            <a:pPr algn="ctr"/>
            <a:r>
              <a:rPr lang="en-US" sz="2800" b="1" dirty="0"/>
              <a:t>Department of Real Estate Management Overview</a:t>
            </a:r>
          </a:p>
          <a:p>
            <a:endParaRPr lang="en-US" b="1" dirty="0"/>
          </a:p>
          <a:p>
            <a:pPr marL="214313" indent="-214313">
              <a:buClr>
                <a:srgbClr val="00B0F0"/>
              </a:buClr>
              <a:buFont typeface="Wingdings" panose="05000000000000000000" pitchFamily="2" charset="2"/>
              <a:buChar char="§"/>
            </a:pPr>
            <a:r>
              <a:rPr lang="en-US" sz="2000" dirty="0"/>
              <a:t>Support asset acquisition, disposition and leasing activity </a:t>
            </a:r>
          </a:p>
          <a:p>
            <a:pPr marL="214313" indent="-214313">
              <a:buClr>
                <a:srgbClr val="00B0F0"/>
              </a:buClr>
              <a:buFont typeface="Wingdings" panose="05000000000000000000" pitchFamily="2" charset="2"/>
              <a:buChar char="§"/>
            </a:pPr>
            <a:r>
              <a:rPr lang="en-US" sz="2000" dirty="0"/>
              <a:t>Work-place strategy design and space planning services </a:t>
            </a:r>
          </a:p>
          <a:p>
            <a:pPr marL="214313" indent="-214313">
              <a:buClr>
                <a:srgbClr val="00B0F0"/>
              </a:buClr>
              <a:buFont typeface="Wingdings" panose="05000000000000000000" pitchFamily="2" charset="2"/>
              <a:buChar char="§"/>
            </a:pPr>
            <a:r>
              <a:rPr lang="en-US" sz="2000" dirty="0"/>
              <a:t>Development management services of real estate assets  </a:t>
            </a:r>
          </a:p>
        </p:txBody>
      </p:sp>
      <p:sp>
        <p:nvSpPr>
          <p:cNvPr id="4" name="Freeform 271">
            <a:extLst>
              <a:ext uri="{FF2B5EF4-FFF2-40B4-BE49-F238E27FC236}">
                <a16:creationId xmlns:a16="http://schemas.microsoft.com/office/drawing/2014/main" id="{C8F45E0B-BF1E-4382-A12B-34A94FCC8F3E}"/>
              </a:ext>
            </a:extLst>
          </p:cNvPr>
          <p:cNvSpPr>
            <a:spLocks noEditPoints="1"/>
          </p:cNvSpPr>
          <p:nvPr/>
        </p:nvSpPr>
        <p:spPr bwMode="auto">
          <a:xfrm>
            <a:off x="3578053" y="1101864"/>
            <a:ext cx="1987894" cy="1745272"/>
          </a:xfrm>
          <a:custGeom>
            <a:avLst/>
            <a:gdLst>
              <a:gd name="T0" fmla="*/ 666 w 803"/>
              <a:gd name="T1" fmla="*/ 521 h 691"/>
              <a:gd name="T2" fmla="*/ 703 w 803"/>
              <a:gd name="T3" fmla="*/ 521 h 691"/>
              <a:gd name="T4" fmla="*/ 666 w 803"/>
              <a:gd name="T5" fmla="*/ 622 h 691"/>
              <a:gd name="T6" fmla="*/ 703 w 803"/>
              <a:gd name="T7" fmla="*/ 622 h 691"/>
              <a:gd name="T8" fmla="*/ 591 w 803"/>
              <a:gd name="T9" fmla="*/ 521 h 691"/>
              <a:gd name="T10" fmla="*/ 628 w 803"/>
              <a:gd name="T11" fmla="*/ 521 h 691"/>
              <a:gd name="T12" fmla="*/ 591 w 803"/>
              <a:gd name="T13" fmla="*/ 622 h 691"/>
              <a:gd name="T14" fmla="*/ 628 w 803"/>
              <a:gd name="T15" fmla="*/ 622 h 691"/>
              <a:gd name="T16" fmla="*/ 526 w 803"/>
              <a:gd name="T17" fmla="*/ 490 h 691"/>
              <a:gd name="T18" fmla="*/ 491 w 803"/>
              <a:gd name="T19" fmla="*/ 490 h 691"/>
              <a:gd name="T20" fmla="*/ 420 w 803"/>
              <a:gd name="T21" fmla="*/ 648 h 691"/>
              <a:gd name="T22" fmla="*/ 383 w 803"/>
              <a:gd name="T23" fmla="*/ 648 h 691"/>
              <a:gd name="T24" fmla="*/ 311 w 803"/>
              <a:gd name="T25" fmla="*/ 490 h 691"/>
              <a:gd name="T26" fmla="*/ 276 w 803"/>
              <a:gd name="T27" fmla="*/ 490 h 691"/>
              <a:gd name="T28" fmla="*/ 401 w 803"/>
              <a:gd name="T29" fmla="*/ 408 h 691"/>
              <a:gd name="T30" fmla="*/ 212 w 803"/>
              <a:gd name="T31" fmla="*/ 521 h 691"/>
              <a:gd name="T32" fmla="*/ 174 w 803"/>
              <a:gd name="T33" fmla="*/ 468 h 691"/>
              <a:gd name="T34" fmla="*/ 212 w 803"/>
              <a:gd name="T35" fmla="*/ 622 h 691"/>
              <a:gd name="T36" fmla="*/ 174 w 803"/>
              <a:gd name="T37" fmla="*/ 569 h 691"/>
              <a:gd name="T38" fmla="*/ 137 w 803"/>
              <a:gd name="T39" fmla="*/ 521 h 691"/>
              <a:gd name="T40" fmla="*/ 100 w 803"/>
              <a:gd name="T41" fmla="*/ 468 h 691"/>
              <a:gd name="T42" fmla="*/ 137 w 803"/>
              <a:gd name="T43" fmla="*/ 622 h 691"/>
              <a:gd name="T44" fmla="*/ 100 w 803"/>
              <a:gd name="T45" fmla="*/ 569 h 691"/>
              <a:gd name="T46" fmla="*/ 308 w 803"/>
              <a:gd name="T47" fmla="*/ 309 h 691"/>
              <a:gd name="T48" fmla="*/ 345 w 803"/>
              <a:gd name="T49" fmla="*/ 362 h 691"/>
              <a:gd name="T50" fmla="*/ 385 w 803"/>
              <a:gd name="T51" fmla="*/ 309 h 691"/>
              <a:gd name="T52" fmla="*/ 422 w 803"/>
              <a:gd name="T53" fmla="*/ 362 h 691"/>
              <a:gd name="T54" fmla="*/ 458 w 803"/>
              <a:gd name="T55" fmla="*/ 309 h 691"/>
              <a:gd name="T56" fmla="*/ 495 w 803"/>
              <a:gd name="T57" fmla="*/ 362 h 691"/>
              <a:gd name="T58" fmla="*/ 781 w 803"/>
              <a:gd name="T59" fmla="*/ 648 h 691"/>
              <a:gd name="T60" fmla="*/ 756 w 803"/>
              <a:gd name="T61" fmla="*/ 610 h 691"/>
              <a:gd name="T62" fmla="*/ 767 w 803"/>
              <a:gd name="T63" fmla="*/ 413 h 691"/>
              <a:gd name="T64" fmla="*/ 553 w 803"/>
              <a:gd name="T65" fmla="*/ 375 h 691"/>
              <a:gd name="T66" fmla="*/ 563 w 803"/>
              <a:gd name="T67" fmla="*/ 269 h 691"/>
              <a:gd name="T68" fmla="*/ 425 w 803"/>
              <a:gd name="T69" fmla="*/ 134 h 691"/>
              <a:gd name="T70" fmla="*/ 391 w 803"/>
              <a:gd name="T71" fmla="*/ 113 h 691"/>
              <a:gd name="T72" fmla="*/ 258 w 803"/>
              <a:gd name="T73" fmla="*/ 255 h 691"/>
              <a:gd name="T74" fmla="*/ 355 w 803"/>
              <a:gd name="T75" fmla="*/ 269 h 691"/>
              <a:gd name="T76" fmla="*/ 250 w 803"/>
              <a:gd name="T77" fmla="*/ 301 h 691"/>
              <a:gd name="T78" fmla="*/ 36 w 803"/>
              <a:gd name="T79" fmla="*/ 413 h 691"/>
              <a:gd name="T80" fmla="*/ 46 w 803"/>
              <a:gd name="T81" fmla="*/ 610 h 691"/>
              <a:gd name="T82" fmla="*/ 0 w 803"/>
              <a:gd name="T83" fmla="*/ 648 h 691"/>
              <a:gd name="T84" fmla="*/ 803 w 803"/>
              <a:gd name="T85" fmla="*/ 64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3" h="691">
                <a:moveTo>
                  <a:pt x="703" y="521"/>
                </a:moveTo>
                <a:lnTo>
                  <a:pt x="703" y="521"/>
                </a:lnTo>
                <a:lnTo>
                  <a:pt x="666" y="521"/>
                </a:lnTo>
                <a:lnTo>
                  <a:pt x="666" y="468"/>
                </a:lnTo>
                <a:lnTo>
                  <a:pt x="703" y="468"/>
                </a:lnTo>
                <a:lnTo>
                  <a:pt x="703" y="521"/>
                </a:lnTo>
                <a:close/>
                <a:moveTo>
                  <a:pt x="703" y="622"/>
                </a:moveTo>
                <a:lnTo>
                  <a:pt x="703" y="622"/>
                </a:lnTo>
                <a:lnTo>
                  <a:pt x="666" y="622"/>
                </a:lnTo>
                <a:lnTo>
                  <a:pt x="666" y="569"/>
                </a:lnTo>
                <a:lnTo>
                  <a:pt x="703" y="569"/>
                </a:lnTo>
                <a:lnTo>
                  <a:pt x="703" y="622"/>
                </a:lnTo>
                <a:close/>
                <a:moveTo>
                  <a:pt x="628" y="521"/>
                </a:moveTo>
                <a:lnTo>
                  <a:pt x="628" y="521"/>
                </a:lnTo>
                <a:lnTo>
                  <a:pt x="591" y="521"/>
                </a:lnTo>
                <a:lnTo>
                  <a:pt x="591" y="468"/>
                </a:lnTo>
                <a:lnTo>
                  <a:pt x="628" y="468"/>
                </a:lnTo>
                <a:lnTo>
                  <a:pt x="628" y="521"/>
                </a:lnTo>
                <a:close/>
                <a:moveTo>
                  <a:pt x="628" y="622"/>
                </a:moveTo>
                <a:lnTo>
                  <a:pt x="628" y="622"/>
                </a:lnTo>
                <a:lnTo>
                  <a:pt x="591" y="622"/>
                </a:lnTo>
                <a:lnTo>
                  <a:pt x="591" y="569"/>
                </a:lnTo>
                <a:lnTo>
                  <a:pt x="628" y="569"/>
                </a:lnTo>
                <a:lnTo>
                  <a:pt x="628" y="622"/>
                </a:lnTo>
                <a:close/>
                <a:moveTo>
                  <a:pt x="553" y="490"/>
                </a:moveTo>
                <a:lnTo>
                  <a:pt x="553" y="490"/>
                </a:lnTo>
                <a:lnTo>
                  <a:pt x="526" y="490"/>
                </a:lnTo>
                <a:lnTo>
                  <a:pt x="526" y="648"/>
                </a:lnTo>
                <a:lnTo>
                  <a:pt x="491" y="648"/>
                </a:lnTo>
                <a:lnTo>
                  <a:pt x="491" y="490"/>
                </a:lnTo>
                <a:lnTo>
                  <a:pt x="454" y="490"/>
                </a:lnTo>
                <a:lnTo>
                  <a:pt x="454" y="648"/>
                </a:lnTo>
                <a:lnTo>
                  <a:pt x="420" y="648"/>
                </a:lnTo>
                <a:lnTo>
                  <a:pt x="420" y="490"/>
                </a:lnTo>
                <a:lnTo>
                  <a:pt x="383" y="490"/>
                </a:lnTo>
                <a:lnTo>
                  <a:pt x="383" y="648"/>
                </a:lnTo>
                <a:lnTo>
                  <a:pt x="349" y="648"/>
                </a:lnTo>
                <a:lnTo>
                  <a:pt x="349" y="490"/>
                </a:lnTo>
                <a:lnTo>
                  <a:pt x="311" y="490"/>
                </a:lnTo>
                <a:lnTo>
                  <a:pt x="311" y="648"/>
                </a:lnTo>
                <a:lnTo>
                  <a:pt x="276" y="648"/>
                </a:lnTo>
                <a:lnTo>
                  <a:pt x="276" y="490"/>
                </a:lnTo>
                <a:lnTo>
                  <a:pt x="250" y="490"/>
                </a:lnTo>
                <a:lnTo>
                  <a:pt x="250" y="459"/>
                </a:lnTo>
                <a:lnTo>
                  <a:pt x="401" y="408"/>
                </a:lnTo>
                <a:lnTo>
                  <a:pt x="553" y="459"/>
                </a:lnTo>
                <a:lnTo>
                  <a:pt x="553" y="490"/>
                </a:lnTo>
                <a:close/>
                <a:moveTo>
                  <a:pt x="212" y="521"/>
                </a:moveTo>
                <a:lnTo>
                  <a:pt x="212" y="521"/>
                </a:lnTo>
                <a:lnTo>
                  <a:pt x="174" y="521"/>
                </a:lnTo>
                <a:lnTo>
                  <a:pt x="174" y="468"/>
                </a:lnTo>
                <a:lnTo>
                  <a:pt x="212" y="468"/>
                </a:lnTo>
                <a:lnTo>
                  <a:pt x="212" y="521"/>
                </a:lnTo>
                <a:close/>
                <a:moveTo>
                  <a:pt x="212" y="622"/>
                </a:moveTo>
                <a:lnTo>
                  <a:pt x="212" y="622"/>
                </a:lnTo>
                <a:lnTo>
                  <a:pt x="174" y="622"/>
                </a:lnTo>
                <a:lnTo>
                  <a:pt x="174" y="569"/>
                </a:lnTo>
                <a:lnTo>
                  <a:pt x="212" y="569"/>
                </a:lnTo>
                <a:lnTo>
                  <a:pt x="212" y="622"/>
                </a:lnTo>
                <a:close/>
                <a:moveTo>
                  <a:pt x="137" y="521"/>
                </a:moveTo>
                <a:lnTo>
                  <a:pt x="137" y="521"/>
                </a:lnTo>
                <a:lnTo>
                  <a:pt x="100" y="521"/>
                </a:lnTo>
                <a:lnTo>
                  <a:pt x="100" y="468"/>
                </a:lnTo>
                <a:lnTo>
                  <a:pt x="137" y="468"/>
                </a:lnTo>
                <a:lnTo>
                  <a:pt x="137" y="521"/>
                </a:lnTo>
                <a:close/>
                <a:moveTo>
                  <a:pt x="137" y="622"/>
                </a:moveTo>
                <a:lnTo>
                  <a:pt x="137" y="622"/>
                </a:lnTo>
                <a:lnTo>
                  <a:pt x="100" y="622"/>
                </a:lnTo>
                <a:lnTo>
                  <a:pt x="100" y="569"/>
                </a:lnTo>
                <a:lnTo>
                  <a:pt x="137" y="569"/>
                </a:lnTo>
                <a:lnTo>
                  <a:pt x="137" y="622"/>
                </a:lnTo>
                <a:close/>
                <a:moveTo>
                  <a:pt x="308" y="309"/>
                </a:moveTo>
                <a:lnTo>
                  <a:pt x="308" y="309"/>
                </a:lnTo>
                <a:lnTo>
                  <a:pt x="345" y="309"/>
                </a:lnTo>
                <a:lnTo>
                  <a:pt x="345" y="362"/>
                </a:lnTo>
                <a:lnTo>
                  <a:pt x="308" y="362"/>
                </a:lnTo>
                <a:lnTo>
                  <a:pt x="308" y="309"/>
                </a:lnTo>
                <a:close/>
                <a:moveTo>
                  <a:pt x="385" y="309"/>
                </a:moveTo>
                <a:lnTo>
                  <a:pt x="385" y="309"/>
                </a:lnTo>
                <a:lnTo>
                  <a:pt x="422" y="309"/>
                </a:lnTo>
                <a:lnTo>
                  <a:pt x="422" y="362"/>
                </a:lnTo>
                <a:lnTo>
                  <a:pt x="385" y="362"/>
                </a:lnTo>
                <a:lnTo>
                  <a:pt x="385" y="309"/>
                </a:lnTo>
                <a:close/>
                <a:moveTo>
                  <a:pt x="458" y="309"/>
                </a:moveTo>
                <a:lnTo>
                  <a:pt x="458" y="309"/>
                </a:lnTo>
                <a:lnTo>
                  <a:pt x="495" y="309"/>
                </a:lnTo>
                <a:lnTo>
                  <a:pt x="495" y="362"/>
                </a:lnTo>
                <a:lnTo>
                  <a:pt x="458" y="362"/>
                </a:lnTo>
                <a:lnTo>
                  <a:pt x="458" y="309"/>
                </a:lnTo>
                <a:close/>
                <a:moveTo>
                  <a:pt x="781" y="648"/>
                </a:moveTo>
                <a:lnTo>
                  <a:pt x="781" y="648"/>
                </a:lnTo>
                <a:lnTo>
                  <a:pt x="781" y="610"/>
                </a:lnTo>
                <a:lnTo>
                  <a:pt x="756" y="610"/>
                </a:lnTo>
                <a:lnTo>
                  <a:pt x="756" y="445"/>
                </a:lnTo>
                <a:lnTo>
                  <a:pt x="767" y="445"/>
                </a:lnTo>
                <a:lnTo>
                  <a:pt x="767" y="413"/>
                </a:lnTo>
                <a:lnTo>
                  <a:pt x="756" y="413"/>
                </a:lnTo>
                <a:lnTo>
                  <a:pt x="756" y="413"/>
                </a:lnTo>
                <a:lnTo>
                  <a:pt x="553" y="375"/>
                </a:lnTo>
                <a:lnTo>
                  <a:pt x="553" y="301"/>
                </a:lnTo>
                <a:lnTo>
                  <a:pt x="563" y="301"/>
                </a:lnTo>
                <a:lnTo>
                  <a:pt x="563" y="269"/>
                </a:lnTo>
                <a:lnTo>
                  <a:pt x="546" y="269"/>
                </a:lnTo>
                <a:cubicBezTo>
                  <a:pt x="541" y="202"/>
                  <a:pt x="491" y="147"/>
                  <a:pt x="425" y="136"/>
                </a:cubicBezTo>
                <a:cubicBezTo>
                  <a:pt x="425" y="136"/>
                  <a:pt x="425" y="135"/>
                  <a:pt x="425" y="134"/>
                </a:cubicBezTo>
                <a:cubicBezTo>
                  <a:pt x="425" y="125"/>
                  <a:pt x="420" y="117"/>
                  <a:pt x="412" y="113"/>
                </a:cubicBezTo>
                <a:cubicBezTo>
                  <a:pt x="410" y="88"/>
                  <a:pt x="401" y="0"/>
                  <a:pt x="401" y="0"/>
                </a:cubicBezTo>
                <a:cubicBezTo>
                  <a:pt x="401" y="0"/>
                  <a:pt x="392" y="88"/>
                  <a:pt x="391" y="113"/>
                </a:cubicBezTo>
                <a:cubicBezTo>
                  <a:pt x="383" y="117"/>
                  <a:pt x="377" y="125"/>
                  <a:pt x="377" y="134"/>
                </a:cubicBezTo>
                <a:cubicBezTo>
                  <a:pt x="377" y="135"/>
                  <a:pt x="377" y="136"/>
                  <a:pt x="377" y="136"/>
                </a:cubicBezTo>
                <a:cubicBezTo>
                  <a:pt x="317" y="146"/>
                  <a:pt x="269" y="194"/>
                  <a:pt x="258" y="255"/>
                </a:cubicBezTo>
                <a:lnTo>
                  <a:pt x="355" y="255"/>
                </a:lnTo>
                <a:cubicBezTo>
                  <a:pt x="359" y="255"/>
                  <a:pt x="362" y="258"/>
                  <a:pt x="362" y="262"/>
                </a:cubicBezTo>
                <a:cubicBezTo>
                  <a:pt x="362" y="266"/>
                  <a:pt x="359" y="269"/>
                  <a:pt x="355" y="269"/>
                </a:cubicBezTo>
                <a:lnTo>
                  <a:pt x="239" y="269"/>
                </a:lnTo>
                <a:lnTo>
                  <a:pt x="239" y="301"/>
                </a:lnTo>
                <a:lnTo>
                  <a:pt x="250" y="301"/>
                </a:lnTo>
                <a:lnTo>
                  <a:pt x="250" y="375"/>
                </a:lnTo>
                <a:lnTo>
                  <a:pt x="48" y="413"/>
                </a:lnTo>
                <a:lnTo>
                  <a:pt x="36" y="413"/>
                </a:lnTo>
                <a:lnTo>
                  <a:pt x="36" y="445"/>
                </a:lnTo>
                <a:lnTo>
                  <a:pt x="46" y="445"/>
                </a:lnTo>
                <a:lnTo>
                  <a:pt x="46" y="610"/>
                </a:lnTo>
                <a:lnTo>
                  <a:pt x="22" y="610"/>
                </a:lnTo>
                <a:lnTo>
                  <a:pt x="22" y="648"/>
                </a:lnTo>
                <a:lnTo>
                  <a:pt x="0" y="648"/>
                </a:lnTo>
                <a:lnTo>
                  <a:pt x="0" y="691"/>
                </a:lnTo>
                <a:lnTo>
                  <a:pt x="803" y="691"/>
                </a:lnTo>
                <a:lnTo>
                  <a:pt x="803" y="648"/>
                </a:lnTo>
                <a:lnTo>
                  <a:pt x="781" y="648"/>
                </a:lnTo>
                <a:close/>
              </a:path>
            </a:pathLst>
          </a:custGeom>
          <a:solidFill>
            <a:schemeClr val="accent1">
              <a:lumMod val="60000"/>
              <a:lumOff val="40000"/>
            </a:schemeClr>
          </a:solidFill>
          <a:ln w="0">
            <a:solidFill>
              <a:schemeClr val="accent1">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p>
            <a:pPr defTabSz="714809">
              <a:defRPr/>
            </a:pPr>
            <a:endParaRPr lang="en-US" sz="1425" kern="0" dirty="0">
              <a:solidFill>
                <a:srgbClr val="000000"/>
              </a:solidFill>
            </a:endParaRPr>
          </a:p>
        </p:txBody>
      </p:sp>
    </p:spTree>
    <p:extLst>
      <p:ext uri="{BB962C8B-B14F-4D97-AF65-F5344CB8AC3E}">
        <p14:creationId xmlns:p14="http://schemas.microsoft.com/office/powerpoint/2010/main" val="283899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0DDD-ED97-4021-AD41-D1910FCB72AB}"/>
              </a:ext>
            </a:extLst>
          </p:cNvPr>
          <p:cNvSpPr>
            <a:spLocks noGrp="1"/>
          </p:cNvSpPr>
          <p:nvPr>
            <p:ph type="title"/>
          </p:nvPr>
        </p:nvSpPr>
        <p:spPr>
          <a:xfrm>
            <a:off x="429370" y="506027"/>
            <a:ext cx="8263890" cy="1012055"/>
          </a:xfrm>
        </p:spPr>
        <p:txBody>
          <a:bodyPr anchor="b">
            <a:normAutofit fontScale="90000"/>
          </a:bodyPr>
          <a:lstStyle/>
          <a:p>
            <a:r>
              <a:rPr lang="en-US" sz="3450" dirty="0"/>
              <a:t>Real Estate Management</a:t>
            </a:r>
            <a:br>
              <a:rPr lang="en-US" sz="3450" dirty="0"/>
            </a:br>
            <a:endParaRPr lang="en-US" sz="3450" dirty="0"/>
          </a:p>
        </p:txBody>
      </p:sp>
      <p:sp>
        <p:nvSpPr>
          <p:cNvPr id="3" name="Content Placeholder 2">
            <a:extLst>
              <a:ext uri="{FF2B5EF4-FFF2-40B4-BE49-F238E27FC236}">
                <a16:creationId xmlns:a16="http://schemas.microsoft.com/office/drawing/2014/main" id="{94426A21-36C8-4F3E-A099-9A979F3B55EA}"/>
              </a:ext>
            </a:extLst>
          </p:cNvPr>
          <p:cNvSpPr>
            <a:spLocks noGrp="1"/>
          </p:cNvSpPr>
          <p:nvPr>
            <p:ph idx="1"/>
          </p:nvPr>
        </p:nvSpPr>
        <p:spPr>
          <a:xfrm>
            <a:off x="429370" y="1225118"/>
            <a:ext cx="5035164" cy="5317723"/>
          </a:xfrm>
        </p:spPr>
        <p:txBody>
          <a:bodyPr anchor="t">
            <a:normAutofit fontScale="92500" lnSpcReduction="20000"/>
          </a:bodyPr>
          <a:lstStyle/>
          <a:p>
            <a:pPr marL="0" indent="0">
              <a:spcBef>
                <a:spcPts val="0"/>
              </a:spcBef>
              <a:buNone/>
            </a:pPr>
            <a:r>
              <a:rPr lang="en-US" sz="1600" b="1" dirty="0">
                <a:latin typeface="Calibri" panose="020F0502020204030204" pitchFamily="34" charset="0"/>
                <a:ea typeface="Times New Roman" panose="02020603050405020304" pitchFamily="18" charset="0"/>
              </a:rPr>
              <a:t>Site Assessments</a:t>
            </a:r>
            <a:br>
              <a:rPr lang="en-US" sz="1600" b="1" dirty="0">
                <a:latin typeface="Calibri" panose="020F0502020204030204" pitchFamily="34" charset="0"/>
                <a:ea typeface="Times New Roman" panose="02020603050405020304" pitchFamily="18" charset="0"/>
              </a:rPr>
            </a:br>
            <a:endParaRPr lang="en-US" sz="1600" b="1"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Develop test fit layouts</a:t>
            </a: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Site visit with end user and involved BAM team </a:t>
            </a:r>
            <a:endParaRPr lang="en-US" sz="1600"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Take photos and field measurements as needed</a:t>
            </a:r>
            <a:endParaRPr lang="en-US" sz="1600"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Document special needs and concerns from end user</a:t>
            </a:r>
            <a:endParaRPr lang="en-US" sz="1600"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Make recommendations</a:t>
            </a:r>
          </a:p>
          <a:p>
            <a:pPr lvl="1">
              <a:spcBef>
                <a:spcPts val="0"/>
              </a:spcBef>
              <a:buFont typeface="Wingdings" panose="05000000000000000000" pitchFamily="2" charset="2"/>
              <a:buChar char="§"/>
            </a:pPr>
            <a:endParaRPr lang="en-US" sz="1600"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endParaRPr lang="en-US" sz="1600" dirty="0">
              <a:latin typeface="Calibri" panose="020F0502020204030204" pitchFamily="34" charset="0"/>
              <a:ea typeface="Times New Roman" panose="02020603050405020304" pitchFamily="18" charset="0"/>
            </a:endParaRPr>
          </a:p>
          <a:p>
            <a:pPr marL="0" indent="0">
              <a:spcBef>
                <a:spcPts val="0"/>
              </a:spcBef>
              <a:buNone/>
            </a:pPr>
            <a:r>
              <a:rPr lang="en-US" sz="1600" b="1" dirty="0">
                <a:latin typeface="Calibri" panose="020F0502020204030204" pitchFamily="34" charset="0"/>
                <a:ea typeface="Times New Roman" panose="02020603050405020304" pitchFamily="18" charset="0"/>
              </a:rPr>
              <a:t>Space Planning</a:t>
            </a:r>
            <a:br>
              <a:rPr lang="en-US" sz="1600" b="1" dirty="0">
                <a:latin typeface="Calibri" panose="020F0502020204030204" pitchFamily="34" charset="0"/>
                <a:ea typeface="Times New Roman" panose="02020603050405020304" pitchFamily="18" charset="0"/>
              </a:rPr>
            </a:br>
            <a:endParaRPr lang="en-US" sz="1600" b="1"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Make recommendations</a:t>
            </a: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Develop test fit layouts with 2 or more possible options if applicable</a:t>
            </a: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Meet with end user and BAM team to review and discuss test fit layout options</a:t>
            </a:r>
            <a:endParaRPr lang="en-US" sz="1600"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Make layout revisions as discussed and present for approval</a:t>
            </a:r>
          </a:p>
          <a:p>
            <a:pPr marL="342900" lvl="1" indent="0">
              <a:spcBef>
                <a:spcPts val="0"/>
              </a:spcBef>
              <a:buNone/>
            </a:pPr>
            <a:endParaRPr lang="en-US" sz="1600" dirty="0">
              <a:latin typeface="Calibri" panose="020F0502020204030204" pitchFamily="34" charset="0"/>
              <a:ea typeface="Calibri" panose="020F0502020204030204" pitchFamily="34" charset="0"/>
            </a:endParaRPr>
          </a:p>
          <a:p>
            <a:pPr marL="0" indent="0">
              <a:spcBef>
                <a:spcPts val="0"/>
              </a:spcBef>
              <a:buNone/>
            </a:pPr>
            <a:r>
              <a:rPr lang="en-US" sz="1600" b="1" dirty="0">
                <a:latin typeface="Calibri" panose="020F0502020204030204" pitchFamily="34" charset="0"/>
                <a:ea typeface="Times New Roman" panose="02020603050405020304" pitchFamily="18" charset="0"/>
              </a:rPr>
              <a:t>Furniture</a:t>
            </a:r>
          </a:p>
          <a:p>
            <a:pPr marL="0" indent="0">
              <a:spcBef>
                <a:spcPts val="0"/>
              </a:spcBef>
              <a:buNone/>
            </a:pPr>
            <a:endParaRPr lang="en-US" sz="1600" b="1" dirty="0">
              <a:latin typeface="Calibri" panose="020F0502020204030204" pitchFamily="34" charset="0"/>
              <a:ea typeface="Times New Roman" panose="02020603050405020304" pitchFamily="18"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Identify possible donated furniture options</a:t>
            </a:r>
            <a:endParaRPr lang="en-US" sz="1600" dirty="0">
              <a:latin typeface="Calibri" panose="020F0502020204030204" pitchFamily="34" charset="0"/>
              <a:ea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Site visit  with end user to view donated furniture options that are available</a:t>
            </a:r>
            <a:endParaRPr lang="en-US" sz="1600" dirty="0">
              <a:latin typeface="Calibri" panose="020F0502020204030204" pitchFamily="34" charset="0"/>
              <a:ea typeface="Calibri" panose="020F0502020204030204" pitchFamily="34" charset="0"/>
            </a:endParaRPr>
          </a:p>
          <a:p>
            <a:pPr marL="0" indent="0">
              <a:spcBef>
                <a:spcPts val="0"/>
              </a:spcBef>
              <a:buNone/>
            </a:pPr>
            <a:endParaRPr lang="en-US" sz="1600" b="1" dirty="0">
              <a:latin typeface="Calibri" panose="020F0502020204030204" pitchFamily="34" charset="0"/>
              <a:ea typeface="Times New Roman" panose="02020603050405020304" pitchFamily="18" charset="0"/>
            </a:endParaRPr>
          </a:p>
          <a:p>
            <a:pPr marL="0" indent="0">
              <a:spcBef>
                <a:spcPts val="0"/>
              </a:spcBef>
              <a:buNone/>
            </a:pPr>
            <a:r>
              <a:rPr lang="en-US" sz="1600" b="1" dirty="0">
                <a:latin typeface="Calibri" panose="020F0502020204030204" pitchFamily="34" charset="0"/>
                <a:ea typeface="Times New Roman" panose="02020603050405020304" pitchFamily="18" charset="0"/>
              </a:rPr>
              <a:t>Leasing and Planning</a:t>
            </a:r>
            <a:br>
              <a:rPr lang="en-US" sz="1600" b="1" dirty="0">
                <a:latin typeface="Calibri" panose="020F0502020204030204" pitchFamily="34" charset="0"/>
              </a:rPr>
            </a:br>
            <a:endParaRPr lang="en-US" sz="1600" b="1" dirty="0">
              <a:latin typeface="Calibri" panose="020F0502020204030204" pitchFamily="34" charset="0"/>
            </a:endParaRPr>
          </a:p>
          <a:p>
            <a:pPr lvl="1">
              <a:spcBef>
                <a:spcPts val="0"/>
              </a:spcBef>
              <a:buFont typeface="Wingdings" panose="05000000000000000000" pitchFamily="2" charset="2"/>
              <a:buChar char="§"/>
            </a:pPr>
            <a:r>
              <a:rPr lang="en-US" sz="1600" dirty="0">
                <a:latin typeface="Calibri" panose="020F0502020204030204" pitchFamily="34" charset="0"/>
              </a:rPr>
              <a:t>Assist in determining underutilized community assets and aid in planning for future  needs</a:t>
            </a:r>
          </a:p>
          <a:p>
            <a:pPr lvl="1">
              <a:spcBef>
                <a:spcPts val="0"/>
              </a:spcBef>
              <a:buFont typeface="Wingdings" panose="05000000000000000000" pitchFamily="2" charset="2"/>
              <a:buChar char="§"/>
            </a:pPr>
            <a:r>
              <a:rPr lang="en-US" sz="1600" dirty="0">
                <a:latin typeface="Calibri" panose="020F0502020204030204" pitchFamily="34" charset="0"/>
              </a:rPr>
              <a:t>Valuation of  assets for potential  acquisition/ disposition</a:t>
            </a:r>
          </a:p>
          <a:p>
            <a:pPr lvl="1">
              <a:spcBef>
                <a:spcPts val="0"/>
              </a:spcBef>
              <a:buFont typeface="Wingdings" panose="05000000000000000000" pitchFamily="2" charset="2"/>
              <a:buChar char="§"/>
            </a:pPr>
            <a:r>
              <a:rPr lang="en-US" sz="1600" dirty="0">
                <a:latin typeface="Calibri" panose="020F0502020204030204" pitchFamily="34" charset="0"/>
              </a:rPr>
              <a:t>Leasing negotiation assistance</a:t>
            </a:r>
          </a:p>
          <a:p>
            <a:pPr marL="0" indent="0">
              <a:buNone/>
            </a:pPr>
            <a:endParaRPr lang="en-US" sz="750" dirty="0"/>
          </a:p>
        </p:txBody>
      </p:sp>
      <p:pic>
        <p:nvPicPr>
          <p:cNvPr id="5" name="Picture 4">
            <a:extLst>
              <a:ext uri="{FF2B5EF4-FFF2-40B4-BE49-F238E27FC236}">
                <a16:creationId xmlns:a16="http://schemas.microsoft.com/office/drawing/2014/main" id="{11B698F3-954C-42C0-98E0-C339F39D8BAF}"/>
              </a:ext>
            </a:extLst>
          </p:cNvPr>
          <p:cNvPicPr>
            <a:picLocks noChangeAspect="1"/>
          </p:cNvPicPr>
          <p:nvPr/>
        </p:nvPicPr>
        <p:blipFill rotWithShape="1">
          <a:blip r:embed="rId2"/>
          <a:srcRect l="13213" r="22571" b="2"/>
          <a:stretch/>
        </p:blipFill>
        <p:spPr>
          <a:xfrm>
            <a:off x="5756744" y="1864311"/>
            <a:ext cx="2955798" cy="3635805"/>
          </a:xfrm>
          <a:prstGeom prst="rect">
            <a:avLst/>
          </a:prstGeom>
        </p:spPr>
      </p:pic>
    </p:spTree>
    <p:extLst>
      <p:ext uri="{BB962C8B-B14F-4D97-AF65-F5344CB8AC3E}">
        <p14:creationId xmlns:p14="http://schemas.microsoft.com/office/powerpoint/2010/main" val="73649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0DDD-ED97-4021-AD41-D1910FCB72AB}"/>
              </a:ext>
            </a:extLst>
          </p:cNvPr>
          <p:cNvSpPr>
            <a:spLocks noGrp="1"/>
          </p:cNvSpPr>
          <p:nvPr>
            <p:ph type="title"/>
          </p:nvPr>
        </p:nvSpPr>
        <p:spPr>
          <a:xfrm>
            <a:off x="429370" y="506027"/>
            <a:ext cx="8263890" cy="1012055"/>
          </a:xfrm>
        </p:spPr>
        <p:txBody>
          <a:bodyPr anchor="b">
            <a:normAutofit fontScale="90000"/>
          </a:bodyPr>
          <a:lstStyle/>
          <a:p>
            <a:r>
              <a:rPr lang="en-US" sz="3450" dirty="0">
                <a:latin typeface="Proxima Nova"/>
              </a:rPr>
              <a:t>Real Estate Management</a:t>
            </a:r>
            <a:br>
              <a:rPr lang="en-US" sz="3450" dirty="0"/>
            </a:br>
            <a:endParaRPr lang="en-US" sz="3450" dirty="0"/>
          </a:p>
        </p:txBody>
      </p:sp>
      <p:sp>
        <p:nvSpPr>
          <p:cNvPr id="3" name="Content Placeholder 2">
            <a:extLst>
              <a:ext uri="{FF2B5EF4-FFF2-40B4-BE49-F238E27FC236}">
                <a16:creationId xmlns:a16="http://schemas.microsoft.com/office/drawing/2014/main" id="{94426A21-36C8-4F3E-A099-9A979F3B55EA}"/>
              </a:ext>
            </a:extLst>
          </p:cNvPr>
          <p:cNvSpPr>
            <a:spLocks noGrp="1"/>
          </p:cNvSpPr>
          <p:nvPr>
            <p:ph idx="1"/>
          </p:nvPr>
        </p:nvSpPr>
        <p:spPr>
          <a:xfrm>
            <a:off x="360161" y="1198486"/>
            <a:ext cx="5035164" cy="5513032"/>
          </a:xfrm>
        </p:spPr>
        <p:txBody>
          <a:bodyPr anchor="t">
            <a:normAutofit fontScale="92500" lnSpcReduction="20000"/>
          </a:bodyPr>
          <a:lstStyle/>
          <a:p>
            <a:pPr marL="0" indent="0">
              <a:spcBef>
                <a:spcPts val="0"/>
              </a:spcBef>
              <a:buNone/>
            </a:pPr>
            <a:r>
              <a:rPr lang="en-US" sz="2200" b="1" dirty="0">
                <a:latin typeface="Calibri" panose="020F0502020204030204" pitchFamily="34" charset="0"/>
                <a:ea typeface="Times New Roman" panose="02020603050405020304" pitchFamily="18" charset="0"/>
              </a:rPr>
              <a:t>Services needed</a:t>
            </a:r>
          </a:p>
          <a:p>
            <a:pPr marL="0" indent="0">
              <a:spcBef>
                <a:spcPts val="0"/>
              </a:spcBef>
              <a:buNone/>
            </a:pPr>
            <a:endParaRPr lang="en-US" sz="1600" b="1" dirty="0">
              <a:latin typeface="Calibri" panose="020F0502020204030204" pitchFamily="34" charset="0"/>
              <a:ea typeface="Calibri" panose="020F0502020204030204" pitchFamily="34" charset="0"/>
            </a:endParaRPr>
          </a:p>
          <a:p>
            <a:pPr>
              <a:spcBef>
                <a:spcPts val="0"/>
              </a:spcBef>
            </a:pPr>
            <a:r>
              <a:rPr lang="en-US" sz="1600" dirty="0">
                <a:latin typeface="Calibri" panose="020F0502020204030204" pitchFamily="34" charset="0"/>
                <a:ea typeface="Calibri" panose="020F0502020204030204" pitchFamily="34" charset="0"/>
              </a:rPr>
              <a:t>Architects</a:t>
            </a:r>
          </a:p>
          <a:p>
            <a:pPr>
              <a:spcBef>
                <a:spcPts val="0"/>
              </a:spcBef>
            </a:pPr>
            <a:r>
              <a:rPr lang="en-US" sz="1600" dirty="0">
                <a:latin typeface="Calibri" panose="020F0502020204030204" pitchFamily="34" charset="0"/>
                <a:ea typeface="Calibri" panose="020F0502020204030204" pitchFamily="34" charset="0"/>
              </a:rPr>
              <a:t>Surveyors</a:t>
            </a:r>
          </a:p>
          <a:p>
            <a:pPr>
              <a:spcBef>
                <a:spcPts val="0"/>
              </a:spcBef>
            </a:pPr>
            <a:r>
              <a:rPr lang="en-US" sz="1600" dirty="0">
                <a:latin typeface="Calibri" panose="020F0502020204030204" pitchFamily="34" charset="0"/>
                <a:ea typeface="Calibri" panose="020F0502020204030204" pitchFamily="34" charset="0"/>
              </a:rPr>
              <a:t>Planners</a:t>
            </a:r>
          </a:p>
          <a:p>
            <a:pPr>
              <a:spcBef>
                <a:spcPts val="0"/>
              </a:spcBef>
            </a:pPr>
            <a:r>
              <a:rPr lang="en-US" sz="1600" dirty="0">
                <a:latin typeface="Calibri" panose="020F0502020204030204" pitchFamily="34" charset="0"/>
                <a:ea typeface="Calibri" panose="020F0502020204030204" pitchFamily="34" charset="0"/>
              </a:rPr>
              <a:t>Appraisers</a:t>
            </a:r>
          </a:p>
          <a:p>
            <a:pPr lvl="1">
              <a:spcBef>
                <a:spcPts val="0"/>
              </a:spcBef>
              <a:buFont typeface="Wingdings" panose="05000000000000000000" pitchFamily="2" charset="2"/>
              <a:buChar char="§"/>
            </a:pPr>
            <a:endParaRPr lang="en-US" sz="1600" dirty="0">
              <a:latin typeface="Calibri" panose="020F0502020204030204" pitchFamily="34" charset="0"/>
              <a:ea typeface="Times New Roman" panose="02020603050405020304" pitchFamily="18" charset="0"/>
            </a:endParaRPr>
          </a:p>
          <a:p>
            <a:pPr marL="0" indent="0">
              <a:spcBef>
                <a:spcPts val="0"/>
              </a:spcBef>
              <a:buNone/>
            </a:pPr>
            <a:r>
              <a:rPr lang="en-US" sz="2200" b="1" dirty="0">
                <a:latin typeface="Calibri" panose="020F0502020204030204" pitchFamily="34" charset="0"/>
                <a:ea typeface="Times New Roman" panose="02020603050405020304" pitchFamily="18" charset="0"/>
              </a:rPr>
              <a:t>69 WW Upcoming needs</a:t>
            </a:r>
            <a:br>
              <a:rPr lang="en-US" sz="2200" b="1" dirty="0">
                <a:latin typeface="Calibri" panose="020F0502020204030204" pitchFamily="34" charset="0"/>
                <a:ea typeface="Times New Roman" panose="02020603050405020304" pitchFamily="18" charset="0"/>
              </a:rPr>
            </a:br>
            <a:endParaRPr lang="en-US" sz="2200" b="1" dirty="0">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Cleaning Service (currently month-to-month) – Quarter 4</a:t>
            </a:r>
          </a:p>
          <a:p>
            <a:pPr>
              <a:spcBef>
                <a:spcPts val="0"/>
              </a:spcBef>
            </a:pPr>
            <a:r>
              <a:rPr lang="en-US" sz="1600" dirty="0">
                <a:latin typeface="Calibri" panose="020F0502020204030204" pitchFamily="34" charset="0"/>
                <a:ea typeface="Times New Roman" panose="02020603050405020304" pitchFamily="18" charset="0"/>
              </a:rPr>
              <a:t>Elevator Service (currently month-to-month) – Quarter 3</a:t>
            </a:r>
          </a:p>
          <a:p>
            <a:pPr lvl="1">
              <a:spcBef>
                <a:spcPts val="0"/>
              </a:spcBef>
            </a:pPr>
            <a:r>
              <a:rPr lang="en-US" sz="1600" dirty="0">
                <a:latin typeface="Calibri" panose="020F0502020204030204" pitchFamily="34" charset="0"/>
                <a:ea typeface="Times New Roman" panose="02020603050405020304" pitchFamily="18" charset="0"/>
              </a:rPr>
              <a:t>Contact David Myles at 312 603-0400</a:t>
            </a:r>
          </a:p>
          <a:p>
            <a:pPr marL="342900" lvl="1" indent="0">
              <a:spcBef>
                <a:spcPts val="0"/>
              </a:spcBef>
              <a:buNone/>
            </a:pPr>
            <a:br>
              <a:rPr lang="en-US" sz="1600" dirty="0">
                <a:latin typeface="Calibri" panose="020F0502020204030204" pitchFamily="34" charset="0"/>
                <a:ea typeface="Times New Roman" panose="02020603050405020304" pitchFamily="18" charset="0"/>
              </a:rPr>
            </a:br>
            <a:endParaRPr lang="en-US" sz="1600" dirty="0">
              <a:latin typeface="Calibri" panose="020F0502020204030204" pitchFamily="34" charset="0"/>
              <a:ea typeface="Calibri" panose="020F0502020204030204" pitchFamily="34" charset="0"/>
            </a:endParaRPr>
          </a:p>
          <a:p>
            <a:pPr marL="0" indent="0">
              <a:spcBef>
                <a:spcPts val="0"/>
              </a:spcBef>
              <a:buNone/>
            </a:pPr>
            <a:r>
              <a:rPr lang="en-US" sz="2200" b="1" dirty="0">
                <a:latin typeface="Calibri" panose="020F0502020204030204" pitchFamily="34" charset="0"/>
                <a:ea typeface="Times New Roman" panose="02020603050405020304" pitchFamily="18" charset="0"/>
              </a:rPr>
              <a:t>Daley Center</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Building Landscaping </a:t>
            </a:r>
            <a:r>
              <a:rPr lang="en-US" sz="1600" dirty="0">
                <a:latin typeface="Calibri" panose="020F0502020204030204" pitchFamily="34" charset="0"/>
                <a:ea typeface="Times New Roman" panose="02020603050405020304" pitchFamily="18" charset="0"/>
              </a:rPr>
              <a:t>- Quarter 4</a:t>
            </a:r>
            <a:r>
              <a:rPr lang="en-US" sz="1600" dirty="0">
                <a:effectLst/>
                <a:latin typeface="Calibri" panose="020F0502020204030204" pitchFamily="34" charset="0"/>
                <a:ea typeface="Times New Roman" panose="02020603050405020304" pitchFamily="18" charset="0"/>
              </a:rPr>
              <a:t> </a:t>
            </a:r>
            <a:endParaRPr lang="en-US" sz="16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Building Environmental Consultant – Quarter 1 2023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Building Pest Control – Quarter 1 2023 </a:t>
            </a:r>
            <a:r>
              <a:rPr lang="en-US" sz="16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5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b="1" dirty="0">
                <a:effectLst/>
                <a:latin typeface="Calibri" panose="020F0502020204030204" pitchFamily="34" charset="0"/>
                <a:ea typeface="Calibri" panose="020F0502020204030204" pitchFamily="34" charset="0"/>
              </a:rPr>
              <a:t>Upcoming Projects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EV Infrastructure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Security Upgrades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ADA Courtroom Upgrades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Sheriff Lower-Level Drain Repair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Elevator Machine Room Cooling Installation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Lobby Revolving Door Re-Work</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Concourse Level Door Work</a:t>
            </a:r>
            <a:endParaRPr lang="en-US" sz="1600" dirty="0">
              <a:latin typeface="Calibri" panose="020F0502020204030204" pitchFamily="34" charset="0"/>
              <a:ea typeface="Times New Roman" panose="02020603050405020304" pitchFamily="18" charset="0"/>
            </a:endParaRPr>
          </a:p>
          <a:p>
            <a:pPr marL="6858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rPr>
              <a:t>Contact John Beatty at 312-656-2313</a:t>
            </a:r>
          </a:p>
          <a:p>
            <a:pPr>
              <a:spcBef>
                <a:spcPts val="0"/>
              </a:spcBef>
              <a:buFont typeface="Wingdings" panose="05000000000000000000" pitchFamily="2" charset="2"/>
              <a:buChar char="§"/>
            </a:pPr>
            <a:endParaRPr lang="en-US" sz="1600" b="1" dirty="0">
              <a:latin typeface="Calibri" panose="020F0502020204030204" pitchFamily="34" charset="0"/>
              <a:ea typeface="Times New Roman" panose="02020603050405020304" pitchFamily="18" charset="0"/>
            </a:endParaRPr>
          </a:p>
          <a:p>
            <a:pPr marL="0" indent="0">
              <a:buNone/>
            </a:pPr>
            <a:endParaRPr lang="en-US" sz="750" dirty="0"/>
          </a:p>
        </p:txBody>
      </p:sp>
      <p:pic>
        <p:nvPicPr>
          <p:cNvPr id="5" name="Picture 4">
            <a:extLst>
              <a:ext uri="{FF2B5EF4-FFF2-40B4-BE49-F238E27FC236}">
                <a16:creationId xmlns:a16="http://schemas.microsoft.com/office/drawing/2014/main" id="{11B698F3-954C-42C0-98E0-C339F39D8BAF}"/>
              </a:ext>
            </a:extLst>
          </p:cNvPr>
          <p:cNvPicPr>
            <a:picLocks noChangeAspect="1"/>
          </p:cNvPicPr>
          <p:nvPr/>
        </p:nvPicPr>
        <p:blipFill rotWithShape="1">
          <a:blip r:embed="rId2"/>
          <a:srcRect l="13213" r="22571" b="2"/>
          <a:stretch/>
        </p:blipFill>
        <p:spPr>
          <a:xfrm>
            <a:off x="5756744" y="1864311"/>
            <a:ext cx="2955798" cy="3635805"/>
          </a:xfrm>
          <a:prstGeom prst="rect">
            <a:avLst/>
          </a:prstGeom>
        </p:spPr>
      </p:pic>
    </p:spTree>
    <p:extLst>
      <p:ext uri="{BB962C8B-B14F-4D97-AF65-F5344CB8AC3E}">
        <p14:creationId xmlns:p14="http://schemas.microsoft.com/office/powerpoint/2010/main" val="178423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89FAAF-10E9-4FE7-AB12-2E35B633E64B}"/>
              </a:ext>
            </a:extLst>
          </p:cNvPr>
          <p:cNvSpPr>
            <a:spLocks noGrp="1"/>
          </p:cNvSpPr>
          <p:nvPr>
            <p:ph type="sldNum" sz="quarter" idx="12"/>
          </p:nvPr>
        </p:nvSpPr>
        <p:spPr/>
        <p:txBody>
          <a:bodyPr/>
          <a:lstStyle/>
          <a:p>
            <a:fld id="{34B7E4EF-A1BD-40F4-AB7B-04F084DD991D}" type="slidenum">
              <a:rPr lang="en-US" smtClean="0"/>
              <a:pPr/>
              <a:t>7</a:t>
            </a:fld>
            <a:endParaRPr lang="en-US" dirty="0"/>
          </a:p>
        </p:txBody>
      </p:sp>
      <p:sp>
        <p:nvSpPr>
          <p:cNvPr id="3" name="Rectangle 2">
            <a:extLst>
              <a:ext uri="{FF2B5EF4-FFF2-40B4-BE49-F238E27FC236}">
                <a16:creationId xmlns:a16="http://schemas.microsoft.com/office/drawing/2014/main" id="{9CA4A8CF-15A0-420A-AB2C-04C5EC038172}"/>
              </a:ext>
            </a:extLst>
          </p:cNvPr>
          <p:cNvSpPr/>
          <p:nvPr/>
        </p:nvSpPr>
        <p:spPr>
          <a:xfrm>
            <a:off x="601404" y="2557110"/>
            <a:ext cx="8302285" cy="2923877"/>
          </a:xfrm>
          <a:prstGeom prst="rect">
            <a:avLst/>
          </a:prstGeom>
        </p:spPr>
        <p:txBody>
          <a:bodyPr wrap="square">
            <a:spAutoFit/>
          </a:bodyPr>
          <a:lstStyle/>
          <a:p>
            <a:pPr>
              <a:buClr>
                <a:srgbClr val="00B0F0"/>
              </a:buClr>
            </a:pPr>
            <a:r>
              <a:rPr lang="en-US" dirty="0"/>
              <a:t>   </a:t>
            </a:r>
          </a:p>
          <a:p>
            <a:pPr>
              <a:buClr>
                <a:srgbClr val="00B0F0"/>
              </a:buClr>
            </a:pPr>
            <a:r>
              <a:rPr lang="en-US" sz="2800" b="1" dirty="0"/>
              <a:t>Department of Capital Planning and Policy Overview</a:t>
            </a:r>
            <a:endParaRPr lang="en-US" dirty="0"/>
          </a:p>
          <a:p>
            <a:pPr marL="214313" indent="-214313">
              <a:buClr>
                <a:srgbClr val="00B0F0"/>
              </a:buClr>
              <a:buFont typeface="Wingdings" panose="05000000000000000000" pitchFamily="2" charset="2"/>
              <a:buChar char="§"/>
            </a:pPr>
            <a:endParaRPr lang="en-US" dirty="0"/>
          </a:p>
          <a:p>
            <a:pPr marL="214313" indent="-214313">
              <a:buClr>
                <a:srgbClr val="00B0F0"/>
              </a:buClr>
              <a:buFont typeface="Wingdings" panose="05000000000000000000" pitchFamily="2" charset="2"/>
              <a:buChar char="§"/>
            </a:pPr>
            <a:r>
              <a:rPr lang="en-US" sz="2400" dirty="0"/>
              <a:t>Identify and address critical capital improvements</a:t>
            </a:r>
          </a:p>
          <a:p>
            <a:pPr marL="214313" indent="-214313">
              <a:buClr>
                <a:srgbClr val="00B0F0"/>
              </a:buClr>
              <a:buFont typeface="Wingdings" panose="05000000000000000000" pitchFamily="2" charset="2"/>
              <a:buChar char="§"/>
            </a:pPr>
            <a:r>
              <a:rPr lang="en-US" sz="2400" dirty="0"/>
              <a:t>Establish and implement energy efficiency  programs</a:t>
            </a:r>
          </a:p>
          <a:p>
            <a:pPr marL="214313" indent="-214313">
              <a:buClr>
                <a:srgbClr val="00B0F0"/>
              </a:buClr>
              <a:buFont typeface="Wingdings" panose="05000000000000000000" pitchFamily="2" charset="2"/>
              <a:buChar char="§"/>
            </a:pPr>
            <a:r>
              <a:rPr lang="en-US" sz="2400" dirty="0"/>
              <a:t>Modernize building life safety and emergency systems</a:t>
            </a:r>
          </a:p>
          <a:p>
            <a:pPr marL="214313" indent="-214313">
              <a:buClr>
                <a:srgbClr val="00B0F0"/>
              </a:buClr>
              <a:buFont typeface="Wingdings" panose="05000000000000000000" pitchFamily="2" charset="2"/>
              <a:buChar char="§"/>
            </a:pPr>
            <a:r>
              <a:rPr lang="en-US" sz="2400" dirty="0"/>
              <a:t>Oversee construction for traditional real estate and non-traditional infrastructure (e.g. broadband)</a:t>
            </a:r>
          </a:p>
        </p:txBody>
      </p:sp>
      <p:grpSp>
        <p:nvGrpSpPr>
          <p:cNvPr id="4" name="Group 3">
            <a:extLst>
              <a:ext uri="{FF2B5EF4-FFF2-40B4-BE49-F238E27FC236}">
                <a16:creationId xmlns:a16="http://schemas.microsoft.com/office/drawing/2014/main" id="{CDD732FF-59A0-4BC2-B7E2-5F760097B460}"/>
              </a:ext>
            </a:extLst>
          </p:cNvPr>
          <p:cNvGrpSpPr/>
          <p:nvPr/>
        </p:nvGrpSpPr>
        <p:grpSpPr>
          <a:xfrm>
            <a:off x="3915886" y="1423694"/>
            <a:ext cx="1312228" cy="1247994"/>
            <a:chOff x="7591425" y="2006600"/>
            <a:chExt cx="1119188" cy="1106488"/>
          </a:xfrm>
          <a:solidFill>
            <a:schemeClr val="tx2"/>
          </a:solidFill>
        </p:grpSpPr>
        <p:sp>
          <p:nvSpPr>
            <p:cNvPr id="5" name="Freeform 73">
              <a:extLst>
                <a:ext uri="{FF2B5EF4-FFF2-40B4-BE49-F238E27FC236}">
                  <a16:creationId xmlns:a16="http://schemas.microsoft.com/office/drawing/2014/main" id="{5EF66C20-6BF6-4BE3-B61A-76EE876116BD}"/>
                </a:ext>
              </a:extLst>
            </p:cNvPr>
            <p:cNvSpPr>
              <a:spLocks/>
            </p:cNvSpPr>
            <p:nvPr/>
          </p:nvSpPr>
          <p:spPr bwMode="auto">
            <a:xfrm>
              <a:off x="7591425" y="2006600"/>
              <a:ext cx="1081088" cy="1081088"/>
            </a:xfrm>
            <a:custGeom>
              <a:avLst/>
              <a:gdLst>
                <a:gd name="T0" fmla="*/ 89 w 172"/>
                <a:gd name="T1" fmla="*/ 136 h 172"/>
                <a:gd name="T2" fmla="*/ 50 w 172"/>
                <a:gd name="T3" fmla="*/ 52 h 172"/>
                <a:gd name="T4" fmla="*/ 86 w 172"/>
                <a:gd name="T5" fmla="*/ 36 h 172"/>
                <a:gd name="T6" fmla="*/ 135 w 172"/>
                <a:gd name="T7" fmla="*/ 93 h 172"/>
                <a:gd name="T8" fmla="*/ 155 w 172"/>
                <a:gd name="T9" fmla="*/ 99 h 172"/>
                <a:gd name="T10" fmla="*/ 172 w 172"/>
                <a:gd name="T11" fmla="*/ 91 h 172"/>
                <a:gd name="T12" fmla="*/ 171 w 172"/>
                <a:gd name="T13" fmla="*/ 74 h 172"/>
                <a:gd name="T14" fmla="*/ 153 w 172"/>
                <a:gd name="T15" fmla="*/ 62 h 172"/>
                <a:gd name="T16" fmla="*/ 163 w 172"/>
                <a:gd name="T17" fmla="*/ 47 h 172"/>
                <a:gd name="T18" fmla="*/ 154 w 172"/>
                <a:gd name="T19" fmla="*/ 33 h 172"/>
                <a:gd name="T20" fmla="*/ 132 w 172"/>
                <a:gd name="T21" fmla="*/ 32 h 172"/>
                <a:gd name="T22" fmla="*/ 133 w 172"/>
                <a:gd name="T23" fmla="*/ 14 h 172"/>
                <a:gd name="T24" fmla="*/ 118 w 172"/>
                <a:gd name="T25" fmla="*/ 7 h 172"/>
                <a:gd name="T26" fmla="*/ 99 w 172"/>
                <a:gd name="T27" fmla="*/ 16 h 172"/>
                <a:gd name="T28" fmla="*/ 91 w 172"/>
                <a:gd name="T29" fmla="*/ 0 h 172"/>
                <a:gd name="T30" fmla="*/ 75 w 172"/>
                <a:gd name="T31" fmla="*/ 1 h 172"/>
                <a:gd name="T32" fmla="*/ 62 w 172"/>
                <a:gd name="T33" fmla="*/ 19 h 172"/>
                <a:gd name="T34" fmla="*/ 47 w 172"/>
                <a:gd name="T35" fmla="*/ 9 h 172"/>
                <a:gd name="T36" fmla="*/ 34 w 172"/>
                <a:gd name="T37" fmla="*/ 18 h 172"/>
                <a:gd name="T38" fmla="*/ 34 w 172"/>
                <a:gd name="T39" fmla="*/ 38 h 172"/>
                <a:gd name="T40" fmla="*/ 17 w 172"/>
                <a:gd name="T41" fmla="*/ 35 h 172"/>
                <a:gd name="T42" fmla="*/ 9 w 172"/>
                <a:gd name="T43" fmla="*/ 49 h 172"/>
                <a:gd name="T44" fmla="*/ 20 w 172"/>
                <a:gd name="T45" fmla="*/ 63 h 172"/>
                <a:gd name="T46" fmla="*/ 0 w 172"/>
                <a:gd name="T47" fmla="*/ 77 h 172"/>
                <a:gd name="T48" fmla="*/ 1 w 172"/>
                <a:gd name="T49" fmla="*/ 93 h 172"/>
                <a:gd name="T50" fmla="*/ 17 w 172"/>
                <a:gd name="T51" fmla="*/ 99 h 172"/>
                <a:gd name="T52" fmla="*/ 7 w 172"/>
                <a:gd name="T53" fmla="*/ 121 h 172"/>
                <a:gd name="T54" fmla="*/ 16 w 172"/>
                <a:gd name="T55" fmla="*/ 134 h 172"/>
                <a:gd name="T56" fmla="*/ 33 w 172"/>
                <a:gd name="T57" fmla="*/ 132 h 172"/>
                <a:gd name="T58" fmla="*/ 35 w 172"/>
                <a:gd name="T59" fmla="*/ 156 h 172"/>
                <a:gd name="T60" fmla="*/ 50 w 172"/>
                <a:gd name="T61" fmla="*/ 163 h 172"/>
                <a:gd name="T62" fmla="*/ 63 w 172"/>
                <a:gd name="T63" fmla="*/ 153 h 172"/>
                <a:gd name="T64" fmla="*/ 77 w 172"/>
                <a:gd name="T65" fmla="*/ 172 h 172"/>
                <a:gd name="T66" fmla="*/ 93 w 172"/>
                <a:gd name="T67" fmla="*/ 171 h 172"/>
                <a:gd name="T68" fmla="*/ 99 w 172"/>
                <a:gd name="T69" fmla="*/ 156 h 172"/>
                <a:gd name="T70" fmla="*/ 95 w 172"/>
                <a:gd name="T71" fmla="*/ 13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72">
                  <a:moveTo>
                    <a:pt x="95" y="135"/>
                  </a:moveTo>
                  <a:cubicBezTo>
                    <a:pt x="93" y="135"/>
                    <a:pt x="91" y="136"/>
                    <a:pt x="89" y="136"/>
                  </a:cubicBezTo>
                  <a:cubicBezTo>
                    <a:pt x="62" y="137"/>
                    <a:pt x="38" y="116"/>
                    <a:pt x="37" y="89"/>
                  </a:cubicBezTo>
                  <a:cubicBezTo>
                    <a:pt x="36" y="75"/>
                    <a:pt x="41" y="62"/>
                    <a:pt x="50" y="52"/>
                  </a:cubicBezTo>
                  <a:cubicBezTo>
                    <a:pt x="58" y="43"/>
                    <a:pt x="70" y="37"/>
                    <a:pt x="84" y="36"/>
                  </a:cubicBezTo>
                  <a:cubicBezTo>
                    <a:pt x="84" y="36"/>
                    <a:pt x="85" y="36"/>
                    <a:pt x="86" y="36"/>
                  </a:cubicBezTo>
                  <a:cubicBezTo>
                    <a:pt x="112" y="36"/>
                    <a:pt x="134" y="57"/>
                    <a:pt x="135" y="83"/>
                  </a:cubicBezTo>
                  <a:cubicBezTo>
                    <a:pt x="135" y="87"/>
                    <a:pt x="135" y="90"/>
                    <a:pt x="135" y="93"/>
                  </a:cubicBezTo>
                  <a:cubicBezTo>
                    <a:pt x="152" y="110"/>
                    <a:pt x="152" y="110"/>
                    <a:pt x="152" y="110"/>
                  </a:cubicBezTo>
                  <a:cubicBezTo>
                    <a:pt x="154" y="107"/>
                    <a:pt x="155" y="103"/>
                    <a:pt x="155" y="99"/>
                  </a:cubicBezTo>
                  <a:cubicBezTo>
                    <a:pt x="172" y="95"/>
                    <a:pt x="172" y="95"/>
                    <a:pt x="172" y="95"/>
                  </a:cubicBezTo>
                  <a:cubicBezTo>
                    <a:pt x="172" y="91"/>
                    <a:pt x="172" y="91"/>
                    <a:pt x="172" y="91"/>
                  </a:cubicBezTo>
                  <a:cubicBezTo>
                    <a:pt x="171" y="79"/>
                    <a:pt x="171" y="79"/>
                    <a:pt x="171" y="79"/>
                  </a:cubicBezTo>
                  <a:cubicBezTo>
                    <a:pt x="171" y="74"/>
                    <a:pt x="171" y="74"/>
                    <a:pt x="171" y="74"/>
                  </a:cubicBezTo>
                  <a:cubicBezTo>
                    <a:pt x="155" y="73"/>
                    <a:pt x="155" y="73"/>
                    <a:pt x="155" y="73"/>
                  </a:cubicBezTo>
                  <a:cubicBezTo>
                    <a:pt x="155" y="69"/>
                    <a:pt x="154" y="66"/>
                    <a:pt x="153" y="62"/>
                  </a:cubicBezTo>
                  <a:cubicBezTo>
                    <a:pt x="165" y="51"/>
                    <a:pt x="165" y="51"/>
                    <a:pt x="165" y="51"/>
                  </a:cubicBezTo>
                  <a:cubicBezTo>
                    <a:pt x="163" y="47"/>
                    <a:pt x="163" y="47"/>
                    <a:pt x="163" y="47"/>
                  </a:cubicBezTo>
                  <a:cubicBezTo>
                    <a:pt x="156" y="37"/>
                    <a:pt x="156" y="37"/>
                    <a:pt x="156" y="37"/>
                  </a:cubicBezTo>
                  <a:cubicBezTo>
                    <a:pt x="154" y="33"/>
                    <a:pt x="154" y="33"/>
                    <a:pt x="154" y="33"/>
                  </a:cubicBezTo>
                  <a:cubicBezTo>
                    <a:pt x="140" y="40"/>
                    <a:pt x="140" y="40"/>
                    <a:pt x="140" y="40"/>
                  </a:cubicBezTo>
                  <a:cubicBezTo>
                    <a:pt x="137" y="37"/>
                    <a:pt x="135" y="34"/>
                    <a:pt x="132" y="32"/>
                  </a:cubicBezTo>
                  <a:cubicBezTo>
                    <a:pt x="137" y="16"/>
                    <a:pt x="137" y="16"/>
                    <a:pt x="137" y="16"/>
                  </a:cubicBezTo>
                  <a:cubicBezTo>
                    <a:pt x="133" y="14"/>
                    <a:pt x="133" y="14"/>
                    <a:pt x="133" y="14"/>
                  </a:cubicBezTo>
                  <a:cubicBezTo>
                    <a:pt x="123" y="9"/>
                    <a:pt x="123" y="9"/>
                    <a:pt x="123" y="9"/>
                  </a:cubicBezTo>
                  <a:cubicBezTo>
                    <a:pt x="118" y="7"/>
                    <a:pt x="118" y="7"/>
                    <a:pt x="118" y="7"/>
                  </a:cubicBezTo>
                  <a:cubicBezTo>
                    <a:pt x="110" y="19"/>
                    <a:pt x="110" y="19"/>
                    <a:pt x="110" y="19"/>
                  </a:cubicBezTo>
                  <a:cubicBezTo>
                    <a:pt x="106" y="18"/>
                    <a:pt x="103" y="17"/>
                    <a:pt x="99" y="16"/>
                  </a:cubicBezTo>
                  <a:cubicBezTo>
                    <a:pt x="96" y="0"/>
                    <a:pt x="96" y="0"/>
                    <a:pt x="96" y="0"/>
                  </a:cubicBezTo>
                  <a:cubicBezTo>
                    <a:pt x="91" y="0"/>
                    <a:pt x="91" y="0"/>
                    <a:pt x="91" y="0"/>
                  </a:cubicBezTo>
                  <a:cubicBezTo>
                    <a:pt x="79" y="1"/>
                    <a:pt x="79" y="1"/>
                    <a:pt x="79" y="1"/>
                  </a:cubicBezTo>
                  <a:cubicBezTo>
                    <a:pt x="75" y="1"/>
                    <a:pt x="75" y="1"/>
                    <a:pt x="75" y="1"/>
                  </a:cubicBezTo>
                  <a:cubicBezTo>
                    <a:pt x="73" y="16"/>
                    <a:pt x="73" y="16"/>
                    <a:pt x="73" y="16"/>
                  </a:cubicBezTo>
                  <a:cubicBezTo>
                    <a:pt x="69" y="17"/>
                    <a:pt x="66" y="18"/>
                    <a:pt x="62" y="19"/>
                  </a:cubicBezTo>
                  <a:cubicBezTo>
                    <a:pt x="51" y="7"/>
                    <a:pt x="51" y="7"/>
                    <a:pt x="51" y="7"/>
                  </a:cubicBezTo>
                  <a:cubicBezTo>
                    <a:pt x="47" y="9"/>
                    <a:pt x="47" y="9"/>
                    <a:pt x="47" y="9"/>
                  </a:cubicBezTo>
                  <a:cubicBezTo>
                    <a:pt x="38" y="16"/>
                    <a:pt x="38" y="16"/>
                    <a:pt x="38" y="16"/>
                  </a:cubicBezTo>
                  <a:cubicBezTo>
                    <a:pt x="34" y="18"/>
                    <a:pt x="34" y="18"/>
                    <a:pt x="34" y="18"/>
                  </a:cubicBezTo>
                  <a:cubicBezTo>
                    <a:pt x="40" y="32"/>
                    <a:pt x="40" y="32"/>
                    <a:pt x="40" y="32"/>
                  </a:cubicBezTo>
                  <a:cubicBezTo>
                    <a:pt x="38" y="34"/>
                    <a:pt x="36" y="36"/>
                    <a:pt x="34" y="38"/>
                  </a:cubicBezTo>
                  <a:cubicBezTo>
                    <a:pt x="33" y="39"/>
                    <a:pt x="33" y="40"/>
                    <a:pt x="32" y="40"/>
                  </a:cubicBezTo>
                  <a:cubicBezTo>
                    <a:pt x="17" y="35"/>
                    <a:pt x="17" y="35"/>
                    <a:pt x="17" y="35"/>
                  </a:cubicBezTo>
                  <a:cubicBezTo>
                    <a:pt x="14" y="39"/>
                    <a:pt x="14" y="39"/>
                    <a:pt x="14" y="39"/>
                  </a:cubicBezTo>
                  <a:cubicBezTo>
                    <a:pt x="9" y="49"/>
                    <a:pt x="9" y="49"/>
                    <a:pt x="9" y="49"/>
                  </a:cubicBezTo>
                  <a:cubicBezTo>
                    <a:pt x="7" y="54"/>
                    <a:pt x="7" y="54"/>
                    <a:pt x="7" y="54"/>
                  </a:cubicBezTo>
                  <a:cubicBezTo>
                    <a:pt x="20" y="63"/>
                    <a:pt x="20" y="63"/>
                    <a:pt x="20" y="63"/>
                  </a:cubicBezTo>
                  <a:cubicBezTo>
                    <a:pt x="18" y="66"/>
                    <a:pt x="17" y="70"/>
                    <a:pt x="17" y="73"/>
                  </a:cubicBezTo>
                  <a:cubicBezTo>
                    <a:pt x="0" y="77"/>
                    <a:pt x="0" y="77"/>
                    <a:pt x="0" y="77"/>
                  </a:cubicBezTo>
                  <a:cubicBezTo>
                    <a:pt x="1" y="81"/>
                    <a:pt x="1" y="81"/>
                    <a:pt x="1" y="81"/>
                  </a:cubicBezTo>
                  <a:cubicBezTo>
                    <a:pt x="1" y="93"/>
                    <a:pt x="1" y="93"/>
                    <a:pt x="1" y="93"/>
                  </a:cubicBezTo>
                  <a:cubicBezTo>
                    <a:pt x="1" y="98"/>
                    <a:pt x="1" y="98"/>
                    <a:pt x="1" y="98"/>
                  </a:cubicBezTo>
                  <a:cubicBezTo>
                    <a:pt x="17" y="99"/>
                    <a:pt x="17" y="99"/>
                    <a:pt x="17" y="99"/>
                  </a:cubicBezTo>
                  <a:cubicBezTo>
                    <a:pt x="18" y="103"/>
                    <a:pt x="19" y="106"/>
                    <a:pt x="20" y="110"/>
                  </a:cubicBezTo>
                  <a:cubicBezTo>
                    <a:pt x="7" y="121"/>
                    <a:pt x="7" y="121"/>
                    <a:pt x="7" y="121"/>
                  </a:cubicBezTo>
                  <a:cubicBezTo>
                    <a:pt x="10" y="125"/>
                    <a:pt x="10" y="125"/>
                    <a:pt x="10" y="125"/>
                  </a:cubicBezTo>
                  <a:cubicBezTo>
                    <a:pt x="16" y="134"/>
                    <a:pt x="16" y="134"/>
                    <a:pt x="16" y="134"/>
                  </a:cubicBezTo>
                  <a:cubicBezTo>
                    <a:pt x="19" y="138"/>
                    <a:pt x="19" y="138"/>
                    <a:pt x="19" y="138"/>
                  </a:cubicBezTo>
                  <a:cubicBezTo>
                    <a:pt x="33" y="132"/>
                    <a:pt x="33" y="132"/>
                    <a:pt x="33" y="132"/>
                  </a:cubicBezTo>
                  <a:cubicBezTo>
                    <a:pt x="35" y="135"/>
                    <a:pt x="38" y="137"/>
                    <a:pt x="40" y="140"/>
                  </a:cubicBezTo>
                  <a:cubicBezTo>
                    <a:pt x="35" y="156"/>
                    <a:pt x="35" y="156"/>
                    <a:pt x="35" y="156"/>
                  </a:cubicBezTo>
                  <a:cubicBezTo>
                    <a:pt x="39" y="158"/>
                    <a:pt x="39" y="158"/>
                    <a:pt x="39" y="158"/>
                  </a:cubicBezTo>
                  <a:cubicBezTo>
                    <a:pt x="50" y="163"/>
                    <a:pt x="50" y="163"/>
                    <a:pt x="50" y="163"/>
                  </a:cubicBezTo>
                  <a:cubicBezTo>
                    <a:pt x="54" y="165"/>
                    <a:pt x="54" y="165"/>
                    <a:pt x="54" y="165"/>
                  </a:cubicBezTo>
                  <a:cubicBezTo>
                    <a:pt x="63" y="153"/>
                    <a:pt x="63" y="153"/>
                    <a:pt x="63" y="153"/>
                  </a:cubicBezTo>
                  <a:cubicBezTo>
                    <a:pt x="66" y="154"/>
                    <a:pt x="70" y="155"/>
                    <a:pt x="74" y="156"/>
                  </a:cubicBezTo>
                  <a:cubicBezTo>
                    <a:pt x="77" y="172"/>
                    <a:pt x="77" y="172"/>
                    <a:pt x="77" y="172"/>
                  </a:cubicBezTo>
                  <a:cubicBezTo>
                    <a:pt x="81" y="172"/>
                    <a:pt x="81" y="172"/>
                    <a:pt x="81" y="172"/>
                  </a:cubicBezTo>
                  <a:cubicBezTo>
                    <a:pt x="93" y="171"/>
                    <a:pt x="93" y="171"/>
                    <a:pt x="93" y="171"/>
                  </a:cubicBezTo>
                  <a:cubicBezTo>
                    <a:pt x="98" y="171"/>
                    <a:pt x="98" y="171"/>
                    <a:pt x="98" y="171"/>
                  </a:cubicBezTo>
                  <a:cubicBezTo>
                    <a:pt x="99" y="156"/>
                    <a:pt x="99" y="156"/>
                    <a:pt x="99" y="156"/>
                  </a:cubicBezTo>
                  <a:cubicBezTo>
                    <a:pt x="104" y="155"/>
                    <a:pt x="108" y="154"/>
                    <a:pt x="112" y="152"/>
                  </a:cubicBezTo>
                  <a:lnTo>
                    <a:pt x="95" y="135"/>
                  </a:lnTo>
                  <a:close/>
                </a:path>
              </a:pathLst>
            </a:custGeom>
            <a:grpFill/>
            <a:ln w="9525">
              <a:solidFill>
                <a:schemeClr val="tx2"/>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6" name="Freeform 74">
              <a:extLst>
                <a:ext uri="{FF2B5EF4-FFF2-40B4-BE49-F238E27FC236}">
                  <a16:creationId xmlns:a16="http://schemas.microsoft.com/office/drawing/2014/main" id="{08250DD2-47FD-43CB-A261-244ECCAA37B3}"/>
                </a:ext>
              </a:extLst>
            </p:cNvPr>
            <p:cNvSpPr>
              <a:spLocks/>
            </p:cNvSpPr>
            <p:nvPr/>
          </p:nvSpPr>
          <p:spPr bwMode="auto">
            <a:xfrm>
              <a:off x="7899400" y="2308225"/>
              <a:ext cx="811213" cy="804863"/>
            </a:xfrm>
            <a:custGeom>
              <a:avLst/>
              <a:gdLst>
                <a:gd name="T0" fmla="*/ 128 w 129"/>
                <a:gd name="T1" fmla="*/ 106 h 128"/>
                <a:gd name="T2" fmla="*/ 126 w 129"/>
                <a:gd name="T3" fmla="*/ 98 h 128"/>
                <a:gd name="T4" fmla="*/ 70 w 129"/>
                <a:gd name="T5" fmla="*/ 45 h 128"/>
                <a:gd name="T6" fmla="*/ 61 w 129"/>
                <a:gd name="T7" fmla="*/ 12 h 128"/>
                <a:gd name="T8" fmla="*/ 24 w 129"/>
                <a:gd name="T9" fmla="*/ 5 h 128"/>
                <a:gd name="T10" fmla="*/ 43 w 129"/>
                <a:gd name="T11" fmla="*/ 24 h 128"/>
                <a:gd name="T12" fmla="*/ 43 w 129"/>
                <a:gd name="T13" fmla="*/ 30 h 128"/>
                <a:gd name="T14" fmla="*/ 30 w 129"/>
                <a:gd name="T15" fmla="*/ 43 h 128"/>
                <a:gd name="T16" fmla="*/ 24 w 129"/>
                <a:gd name="T17" fmla="*/ 43 h 128"/>
                <a:gd name="T18" fmla="*/ 5 w 129"/>
                <a:gd name="T19" fmla="*/ 24 h 128"/>
                <a:gd name="T20" fmla="*/ 13 w 129"/>
                <a:gd name="T21" fmla="*/ 61 h 128"/>
                <a:gd name="T22" fmla="*/ 45 w 129"/>
                <a:gd name="T23" fmla="*/ 70 h 128"/>
                <a:gd name="T24" fmla="*/ 99 w 129"/>
                <a:gd name="T25" fmla="*/ 125 h 128"/>
                <a:gd name="T26" fmla="*/ 107 w 129"/>
                <a:gd name="T27" fmla="*/ 128 h 128"/>
                <a:gd name="T28" fmla="*/ 128 w 129"/>
                <a:gd name="T29"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28">
                  <a:moveTo>
                    <a:pt x="128" y="106"/>
                  </a:moveTo>
                  <a:cubicBezTo>
                    <a:pt x="129" y="103"/>
                    <a:pt x="127" y="100"/>
                    <a:pt x="126" y="98"/>
                  </a:cubicBezTo>
                  <a:cubicBezTo>
                    <a:pt x="107" y="80"/>
                    <a:pt x="89" y="62"/>
                    <a:pt x="70" y="45"/>
                  </a:cubicBezTo>
                  <a:cubicBezTo>
                    <a:pt x="73" y="33"/>
                    <a:pt x="70" y="21"/>
                    <a:pt x="61" y="12"/>
                  </a:cubicBezTo>
                  <a:cubicBezTo>
                    <a:pt x="51" y="2"/>
                    <a:pt x="37" y="0"/>
                    <a:pt x="24" y="5"/>
                  </a:cubicBezTo>
                  <a:cubicBezTo>
                    <a:pt x="43" y="24"/>
                    <a:pt x="43" y="24"/>
                    <a:pt x="43" y="24"/>
                  </a:cubicBezTo>
                  <a:cubicBezTo>
                    <a:pt x="45" y="25"/>
                    <a:pt x="45" y="28"/>
                    <a:pt x="43" y="30"/>
                  </a:cubicBezTo>
                  <a:cubicBezTo>
                    <a:pt x="30" y="43"/>
                    <a:pt x="30" y="43"/>
                    <a:pt x="30" y="43"/>
                  </a:cubicBezTo>
                  <a:cubicBezTo>
                    <a:pt x="29" y="44"/>
                    <a:pt x="26" y="44"/>
                    <a:pt x="24" y="43"/>
                  </a:cubicBezTo>
                  <a:cubicBezTo>
                    <a:pt x="5" y="24"/>
                    <a:pt x="5" y="24"/>
                    <a:pt x="5" y="24"/>
                  </a:cubicBezTo>
                  <a:cubicBezTo>
                    <a:pt x="0" y="36"/>
                    <a:pt x="3" y="51"/>
                    <a:pt x="13" y="61"/>
                  </a:cubicBezTo>
                  <a:cubicBezTo>
                    <a:pt x="22" y="70"/>
                    <a:pt x="34" y="73"/>
                    <a:pt x="45" y="70"/>
                  </a:cubicBezTo>
                  <a:cubicBezTo>
                    <a:pt x="63" y="88"/>
                    <a:pt x="81" y="107"/>
                    <a:pt x="99" y="125"/>
                  </a:cubicBezTo>
                  <a:cubicBezTo>
                    <a:pt x="100" y="127"/>
                    <a:pt x="104" y="128"/>
                    <a:pt x="107" y="128"/>
                  </a:cubicBezTo>
                  <a:cubicBezTo>
                    <a:pt x="118" y="126"/>
                    <a:pt x="127" y="117"/>
                    <a:pt x="128" y="106"/>
                  </a:cubicBezTo>
                  <a:close/>
                </a:path>
              </a:pathLst>
            </a:custGeom>
            <a:grpFill/>
            <a:ln w="9525">
              <a:solidFill>
                <a:schemeClr val="tx2"/>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317207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FBEF-04AD-4167-9FD9-1DB9A053039E}"/>
              </a:ext>
            </a:extLst>
          </p:cNvPr>
          <p:cNvSpPr>
            <a:spLocks noGrp="1"/>
          </p:cNvSpPr>
          <p:nvPr>
            <p:ph type="title"/>
          </p:nvPr>
        </p:nvSpPr>
        <p:spPr>
          <a:xfrm>
            <a:off x="242255" y="339585"/>
            <a:ext cx="7162799" cy="1371600"/>
          </a:xfrm>
        </p:spPr>
        <p:txBody>
          <a:bodyPr/>
          <a:lstStyle/>
          <a:p>
            <a:r>
              <a:rPr lang="en-US" dirty="0"/>
              <a:t>Department of Capital Planning &amp; Policy</a:t>
            </a:r>
          </a:p>
        </p:txBody>
      </p:sp>
      <p:sp>
        <p:nvSpPr>
          <p:cNvPr id="3" name="Slide Number Placeholder 2">
            <a:extLst>
              <a:ext uri="{FF2B5EF4-FFF2-40B4-BE49-F238E27FC236}">
                <a16:creationId xmlns:a16="http://schemas.microsoft.com/office/drawing/2014/main" id="{CFD9D4D9-06DD-46AC-A092-A7FD0C474248}"/>
              </a:ext>
            </a:extLst>
          </p:cNvPr>
          <p:cNvSpPr>
            <a:spLocks noGrp="1"/>
          </p:cNvSpPr>
          <p:nvPr>
            <p:ph type="sldNum" sz="quarter" idx="12"/>
          </p:nvPr>
        </p:nvSpPr>
        <p:spPr/>
        <p:txBody>
          <a:bodyPr/>
          <a:lstStyle/>
          <a:p>
            <a:fld id="{34B7E4EF-A1BD-40F4-AB7B-04F084DD991D}" type="slidenum">
              <a:rPr lang="en-US" smtClean="0"/>
              <a:t>8</a:t>
            </a:fld>
            <a:endParaRPr lang="en-US" dirty="0"/>
          </a:p>
        </p:txBody>
      </p:sp>
      <p:pic>
        <p:nvPicPr>
          <p:cNvPr id="4" name="Picture 3">
            <a:extLst>
              <a:ext uri="{FF2B5EF4-FFF2-40B4-BE49-F238E27FC236}">
                <a16:creationId xmlns:a16="http://schemas.microsoft.com/office/drawing/2014/main" id="{44DE2E46-A9D6-4EAA-A7AD-62A000330F96}"/>
              </a:ext>
            </a:extLst>
          </p:cNvPr>
          <p:cNvPicPr>
            <a:picLocks noChangeAspect="1"/>
          </p:cNvPicPr>
          <p:nvPr/>
        </p:nvPicPr>
        <p:blipFill>
          <a:blip r:embed="rId2"/>
          <a:stretch>
            <a:fillRect/>
          </a:stretch>
        </p:blipFill>
        <p:spPr>
          <a:xfrm>
            <a:off x="7405054" y="284597"/>
            <a:ext cx="1420491" cy="1426588"/>
          </a:xfrm>
          <a:prstGeom prst="rect">
            <a:avLst/>
          </a:prstGeom>
        </p:spPr>
      </p:pic>
      <p:sp>
        <p:nvSpPr>
          <p:cNvPr id="6" name="Rectangle 5">
            <a:extLst>
              <a:ext uri="{FF2B5EF4-FFF2-40B4-BE49-F238E27FC236}">
                <a16:creationId xmlns:a16="http://schemas.microsoft.com/office/drawing/2014/main" id="{0FBD99C7-2844-4036-92E5-DDCB78BCBECD}"/>
              </a:ext>
            </a:extLst>
          </p:cNvPr>
          <p:cNvSpPr/>
          <p:nvPr/>
        </p:nvSpPr>
        <p:spPr>
          <a:xfrm>
            <a:off x="427532" y="1909780"/>
            <a:ext cx="7916368" cy="3893374"/>
          </a:xfrm>
          <a:prstGeom prst="rect">
            <a:avLst/>
          </a:prstGeom>
        </p:spPr>
        <p:txBody>
          <a:bodyPr wrap="square">
            <a:spAutoFit/>
          </a:bodyPr>
          <a:lstStyle/>
          <a:p>
            <a:pPr algn="just"/>
            <a:r>
              <a:rPr lang="en-US" sz="2100" dirty="0"/>
              <a:t>The Department is responsible for capital construction projects for all County departments and elected officials. </a:t>
            </a:r>
          </a:p>
          <a:p>
            <a:pPr algn="just"/>
            <a:endParaRPr lang="en-US" sz="1500" dirty="0"/>
          </a:p>
          <a:p>
            <a:endParaRPr lang="en-US" sz="1500" dirty="0"/>
          </a:p>
          <a:p>
            <a:r>
              <a:rPr lang="en-US" sz="2000" dirty="0"/>
              <a:t> What we do:</a:t>
            </a:r>
          </a:p>
          <a:p>
            <a:pPr marL="628650" lvl="1" indent="-285750">
              <a:lnSpc>
                <a:spcPct val="200000"/>
              </a:lnSpc>
              <a:buFont typeface="Wingdings" panose="05000000000000000000" pitchFamily="2" charset="2"/>
              <a:buChar char="§"/>
            </a:pPr>
            <a:r>
              <a:rPr lang="en-US" sz="1600" dirty="0"/>
              <a:t>Lead planning efforts and right-sizing of real estate footprint</a:t>
            </a:r>
          </a:p>
          <a:p>
            <a:pPr marL="628650" lvl="1" indent="-285750">
              <a:lnSpc>
                <a:spcPct val="200000"/>
              </a:lnSpc>
              <a:buFont typeface="Wingdings" panose="05000000000000000000" pitchFamily="2" charset="2"/>
              <a:buChar char="§"/>
            </a:pPr>
            <a:r>
              <a:rPr lang="en-US" sz="1600" dirty="0"/>
              <a:t>Direct redevelopment projects for the County’s health and hospital system, public safety portfolio and the County’s corporate campus</a:t>
            </a:r>
          </a:p>
          <a:p>
            <a:pPr marL="628650" lvl="1" indent="-285750">
              <a:lnSpc>
                <a:spcPct val="200000"/>
              </a:lnSpc>
              <a:buFont typeface="Wingdings" panose="05000000000000000000" pitchFamily="2" charset="2"/>
              <a:buChar char="§"/>
            </a:pPr>
            <a:r>
              <a:rPr lang="en-US" sz="1600" dirty="0"/>
              <a:t>Develop and deliver Cook County’s Annual Capital Improvement Program</a:t>
            </a:r>
          </a:p>
          <a:p>
            <a:endParaRPr lang="en-US" sz="1350" dirty="0"/>
          </a:p>
          <a:p>
            <a:endParaRPr lang="en-US" sz="1350" dirty="0"/>
          </a:p>
        </p:txBody>
      </p:sp>
    </p:spTree>
    <p:extLst>
      <p:ext uri="{BB962C8B-B14F-4D97-AF65-F5344CB8AC3E}">
        <p14:creationId xmlns:p14="http://schemas.microsoft.com/office/powerpoint/2010/main" val="109639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34C0A-C908-438B-91ED-7A34F1BF515C}"/>
              </a:ext>
            </a:extLst>
          </p:cNvPr>
          <p:cNvSpPr>
            <a:spLocks noGrp="1"/>
          </p:cNvSpPr>
          <p:nvPr>
            <p:ph type="body" sz="quarter" idx="10"/>
          </p:nvPr>
        </p:nvSpPr>
        <p:spPr>
          <a:xfrm>
            <a:off x="228600" y="514643"/>
            <a:ext cx="7848600" cy="424674"/>
          </a:xfrm>
        </p:spPr>
        <p:txBody>
          <a:bodyPr vert="horz" lIns="91440" tIns="45720" rIns="91440" bIns="45720" rtlCol="0" anchor="ctr">
            <a:normAutofit fontScale="47500" lnSpcReduction="20000"/>
          </a:bodyPr>
          <a:lstStyle/>
          <a:p>
            <a:pPr>
              <a:spcBef>
                <a:spcPct val="0"/>
              </a:spcBef>
            </a:pPr>
            <a:r>
              <a:rPr lang="en-US" sz="4400" b="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rPr>
              <a:t>FY2022 Capital Improvement Program by Category &amp; Portfolio</a:t>
            </a:r>
          </a:p>
          <a:p>
            <a:pPr>
              <a:spcBef>
                <a:spcPct val="0"/>
              </a:spcBef>
            </a:pPr>
            <a:endParaRPr lang="en-US" sz="4400" b="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endParaRPr>
          </a:p>
        </p:txBody>
      </p:sp>
      <p:sp>
        <p:nvSpPr>
          <p:cNvPr id="3" name="Slide Number Placeholder 2">
            <a:extLst>
              <a:ext uri="{FF2B5EF4-FFF2-40B4-BE49-F238E27FC236}">
                <a16:creationId xmlns:a16="http://schemas.microsoft.com/office/drawing/2014/main" id="{EB1DFF58-0064-4FAD-8A69-61CF0F594F5F}"/>
              </a:ext>
            </a:extLst>
          </p:cNvPr>
          <p:cNvSpPr>
            <a:spLocks noGrp="1"/>
          </p:cNvSpPr>
          <p:nvPr>
            <p:ph type="sldNum" sz="quarter" idx="13"/>
          </p:nvPr>
        </p:nvSpPr>
        <p:spPr/>
        <p:txBody>
          <a:bodyPr/>
          <a:lstStyle/>
          <a:p>
            <a:pPr algn="ctr"/>
            <a:fld id="{176054D4-0727-46C7-BAC5-F22A063DDA3E}" type="slidenum">
              <a:rPr lang="en-US" smtClean="0"/>
              <a:pPr algn="ctr"/>
              <a:t>9</a:t>
            </a:fld>
            <a:endParaRPr lang="en-US"/>
          </a:p>
        </p:txBody>
      </p:sp>
      <p:graphicFrame>
        <p:nvGraphicFramePr>
          <p:cNvPr id="14" name="Table 13">
            <a:extLst>
              <a:ext uri="{FF2B5EF4-FFF2-40B4-BE49-F238E27FC236}">
                <a16:creationId xmlns:a16="http://schemas.microsoft.com/office/drawing/2014/main" id="{8B3FF874-EFA5-45D4-BA03-73FF47D9E181}"/>
              </a:ext>
            </a:extLst>
          </p:cNvPr>
          <p:cNvGraphicFramePr>
            <a:graphicFrameLocks noGrp="1"/>
          </p:cNvGraphicFramePr>
          <p:nvPr/>
        </p:nvGraphicFramePr>
        <p:xfrm>
          <a:off x="4779392" y="1316775"/>
          <a:ext cx="3681734" cy="2883769"/>
        </p:xfrm>
        <a:graphic>
          <a:graphicData uri="http://schemas.openxmlformats.org/drawingml/2006/table">
            <a:tbl>
              <a:tblPr/>
              <a:tblGrid>
                <a:gridCol w="2055042">
                  <a:extLst>
                    <a:ext uri="{9D8B030D-6E8A-4147-A177-3AD203B41FA5}">
                      <a16:colId xmlns:a16="http://schemas.microsoft.com/office/drawing/2014/main" val="20000"/>
                    </a:ext>
                  </a:extLst>
                </a:gridCol>
                <a:gridCol w="1626692">
                  <a:extLst>
                    <a:ext uri="{9D8B030D-6E8A-4147-A177-3AD203B41FA5}">
                      <a16:colId xmlns:a16="http://schemas.microsoft.com/office/drawing/2014/main" val="3713318553"/>
                    </a:ext>
                  </a:extLst>
                </a:gridCol>
              </a:tblGrid>
              <a:tr h="656993">
                <a:tc>
                  <a:txBody>
                    <a:bodyPr/>
                    <a:lstStyle/>
                    <a:p>
                      <a:pPr algn="ctr" fontAlgn="b"/>
                      <a:r>
                        <a:rPr lang="en-US" sz="1400" b="1" i="0" u="none" strike="noStrike" dirty="0">
                          <a:solidFill>
                            <a:schemeClr val="tx1"/>
                          </a:solidFill>
                          <a:effectLst/>
                          <a:latin typeface="Arial"/>
                          <a:cs typeface="Arial"/>
                        </a:rPr>
                        <a:t>Portfolio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Arial"/>
                          <a:cs typeface="Arial"/>
                        </a:rPr>
                        <a:t>Amount </a:t>
                      </a:r>
                    </a:p>
                    <a:p>
                      <a:pPr algn="ctr" fontAlgn="b"/>
                      <a:r>
                        <a:rPr lang="en-US" sz="1400" b="1" i="0" u="none" strike="noStrike" dirty="0">
                          <a:solidFill>
                            <a:schemeClr val="tx1"/>
                          </a:solidFill>
                          <a:effectLst/>
                          <a:latin typeface="Arial"/>
                          <a:cs typeface="Arial"/>
                        </a:rPr>
                        <a:t>(in millions)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854">
                <a:tc>
                  <a:txBody>
                    <a:bodyPr/>
                    <a:lstStyle/>
                    <a:p>
                      <a:pPr algn="l" fontAlgn="b"/>
                      <a:r>
                        <a:rPr lang="en-US" sz="1400" b="0" i="0" u="none" strike="noStrike">
                          <a:solidFill>
                            <a:schemeClr val="tx1"/>
                          </a:solidFill>
                          <a:effectLst/>
                          <a:latin typeface="Arial"/>
                          <a:cs typeface="Arial"/>
                        </a:rPr>
                        <a:t>Public Safety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Arial"/>
                          <a:cs typeface="Arial"/>
                        </a:rPr>
                        <a:t>$113.6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108087"/>
                  </a:ext>
                </a:extLst>
              </a:tr>
              <a:tr h="312854">
                <a:tc>
                  <a:txBody>
                    <a:bodyPr/>
                    <a:lstStyle/>
                    <a:p>
                      <a:pPr algn="l" fontAlgn="b"/>
                      <a:r>
                        <a:rPr lang="en-US" sz="1400" b="0" i="0" u="none" strike="noStrike">
                          <a:solidFill>
                            <a:schemeClr val="tx1"/>
                          </a:solidFill>
                          <a:effectLst/>
                          <a:latin typeface="Arial"/>
                          <a:cs typeface="Arial"/>
                        </a:rPr>
                        <a:t>Health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Arial"/>
                        </a:rPr>
                        <a:t>$72.8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2854">
                <a:tc>
                  <a:txBody>
                    <a:bodyPr/>
                    <a:lstStyle/>
                    <a:p>
                      <a:pPr algn="l" fontAlgn="b"/>
                      <a:r>
                        <a:rPr lang="en-US" sz="1400" b="0" i="0" u="none" strike="noStrike">
                          <a:solidFill>
                            <a:schemeClr val="tx1"/>
                          </a:solidFill>
                          <a:effectLst/>
                          <a:latin typeface="Arial"/>
                          <a:cs typeface="Arial"/>
                        </a:rPr>
                        <a:t>Corporate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Arial"/>
                          <a:cs typeface="Arial"/>
                        </a:rPr>
                        <a:t>$58.3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864762"/>
                  </a:ext>
                </a:extLst>
              </a:tr>
              <a:tr h="312854">
                <a:tc>
                  <a:txBody>
                    <a:bodyPr/>
                    <a:lstStyle/>
                    <a:p>
                      <a:pPr algn="l" fontAlgn="b"/>
                      <a:r>
                        <a:rPr lang="en-US" sz="1400" b="0" i="0" u="none" strike="noStrike" dirty="0">
                          <a:solidFill>
                            <a:schemeClr val="tx1"/>
                          </a:solidFill>
                          <a:effectLst/>
                          <a:latin typeface="Arial"/>
                          <a:cs typeface="Arial"/>
                        </a:rPr>
                        <a:t>Total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latin typeface="Arial"/>
                          <a:cs typeface="Arial"/>
                        </a:rPr>
                        <a:t>$244.7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854">
                <a:tc>
                  <a:txBody>
                    <a:bodyPr/>
                    <a:lstStyle/>
                    <a:p>
                      <a:pPr algn="l" fontAlgn="b"/>
                      <a:r>
                        <a:rPr lang="en-US" sz="1200" b="1" i="0" u="none" strike="noStrike" dirty="0">
                          <a:solidFill>
                            <a:schemeClr val="tx1"/>
                          </a:solidFill>
                          <a:effectLst/>
                          <a:latin typeface="Arial"/>
                          <a:cs typeface="Arial"/>
                        </a:rPr>
                        <a:t>Amount Requested by User Agencies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chemeClr val="tx1"/>
                          </a:solidFill>
                          <a:effectLst/>
                          <a:latin typeface="Arial"/>
                          <a:cs typeface="Arial"/>
                        </a:rPr>
                        <a:t>$</a:t>
                      </a:r>
                      <a:r>
                        <a:rPr lang="en-US" sz="1400" b="0" i="0" u="none" strike="noStrike" dirty="0">
                          <a:solidFill>
                            <a:schemeClr val="tx1"/>
                          </a:solidFill>
                          <a:effectLst/>
                          <a:latin typeface="Arial"/>
                          <a:cs typeface="Arial"/>
                        </a:rPr>
                        <a:t>286.3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90555"/>
                  </a:ext>
                </a:extLst>
              </a:tr>
              <a:tr h="496723">
                <a:tc>
                  <a:txBody>
                    <a:bodyPr/>
                    <a:lstStyle/>
                    <a:p>
                      <a:pPr algn="l" fontAlgn="b"/>
                      <a:r>
                        <a:rPr lang="en-US" sz="1400" b="1" i="0" u="none" strike="noStrike" dirty="0">
                          <a:solidFill>
                            <a:schemeClr val="tx1"/>
                          </a:solidFill>
                          <a:effectLst/>
                          <a:latin typeface="Arial"/>
                          <a:cs typeface="Arial"/>
                        </a:rPr>
                        <a:t>Amount Recommended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685800" rtl="0" eaLnBrk="1" fontAlgn="b" latinLnBrk="0" hangingPunct="1"/>
                      <a:r>
                        <a:rPr lang="en-US" sz="1400" b="1" i="0" u="none" strike="noStrike" kern="1200" dirty="0">
                          <a:solidFill>
                            <a:schemeClr val="tx1"/>
                          </a:solidFill>
                          <a:effectLst/>
                          <a:latin typeface="Arial"/>
                          <a:ea typeface="+mn-ea"/>
                          <a:cs typeface="Arial"/>
                        </a:rPr>
                        <a:t>$244.7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771667"/>
                  </a:ext>
                </a:extLst>
              </a:tr>
            </a:tbl>
          </a:graphicData>
        </a:graphic>
      </p:graphicFrame>
      <p:graphicFrame>
        <p:nvGraphicFramePr>
          <p:cNvPr id="9" name="Table 8">
            <a:extLst>
              <a:ext uri="{FF2B5EF4-FFF2-40B4-BE49-F238E27FC236}">
                <a16:creationId xmlns:a16="http://schemas.microsoft.com/office/drawing/2014/main" id="{B051CD50-3D45-4CCF-B6B0-8E8BA297068B}"/>
              </a:ext>
            </a:extLst>
          </p:cNvPr>
          <p:cNvGraphicFramePr>
            <a:graphicFrameLocks noGrp="1"/>
          </p:cNvGraphicFramePr>
          <p:nvPr/>
        </p:nvGraphicFramePr>
        <p:xfrm>
          <a:off x="4779392" y="4161889"/>
          <a:ext cx="3681734" cy="2597687"/>
        </p:xfrm>
        <a:graphic>
          <a:graphicData uri="http://schemas.openxmlformats.org/drawingml/2006/table">
            <a:tbl>
              <a:tblPr/>
              <a:tblGrid>
                <a:gridCol w="2457947">
                  <a:extLst>
                    <a:ext uri="{9D8B030D-6E8A-4147-A177-3AD203B41FA5}">
                      <a16:colId xmlns:a16="http://schemas.microsoft.com/office/drawing/2014/main" val="20000"/>
                    </a:ext>
                  </a:extLst>
                </a:gridCol>
                <a:gridCol w="1223787">
                  <a:extLst>
                    <a:ext uri="{9D8B030D-6E8A-4147-A177-3AD203B41FA5}">
                      <a16:colId xmlns:a16="http://schemas.microsoft.com/office/drawing/2014/main" val="20001"/>
                    </a:ext>
                  </a:extLst>
                </a:gridCol>
              </a:tblGrid>
              <a:tr h="501102">
                <a:tc>
                  <a:txBody>
                    <a:bodyPr/>
                    <a:lstStyle/>
                    <a:p>
                      <a:pPr algn="ctr" fontAlgn="b"/>
                      <a:r>
                        <a:rPr lang="en-US" sz="1400" b="1" i="0" u="none" strike="noStrike" dirty="0">
                          <a:solidFill>
                            <a:schemeClr val="tx1"/>
                          </a:solidFill>
                          <a:effectLst/>
                          <a:latin typeface="Arial"/>
                          <a:cs typeface="Arial"/>
                        </a:rPr>
                        <a:t>Program Category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a:solidFill>
                            <a:schemeClr val="tx1"/>
                          </a:solidFill>
                          <a:effectLst/>
                          <a:latin typeface="Arial"/>
                          <a:cs typeface="Arial"/>
                        </a:rPr>
                        <a:t>Amount</a:t>
                      </a:r>
                    </a:p>
                    <a:p>
                      <a:pPr algn="ctr" fontAlgn="b"/>
                      <a:r>
                        <a:rPr lang="en-US" sz="1400" b="1" i="0" u="none" strike="noStrike">
                          <a:solidFill>
                            <a:schemeClr val="tx1"/>
                          </a:solidFill>
                          <a:effectLst/>
                          <a:latin typeface="Arial"/>
                          <a:cs typeface="Arial"/>
                        </a:rPr>
                        <a:t>(in millions)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8955">
                <a:tc>
                  <a:txBody>
                    <a:bodyPr/>
                    <a:lstStyle/>
                    <a:p>
                      <a:pPr algn="l" rtl="0" fontAlgn="b"/>
                      <a:r>
                        <a:rPr lang="en-US" sz="1400" b="0" i="0" u="none" strike="noStrike">
                          <a:solidFill>
                            <a:schemeClr val="tx1"/>
                          </a:solidFill>
                          <a:effectLst/>
                          <a:latin typeface="Arial"/>
                        </a:rPr>
                        <a:t>Redevelopment/Demolition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chemeClr val="tx1"/>
                          </a:solidFill>
                          <a:effectLst/>
                          <a:latin typeface="Arial"/>
                        </a:rPr>
                        <a:t>$79.4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5486">
                <a:tc>
                  <a:txBody>
                    <a:bodyPr/>
                    <a:lstStyle/>
                    <a:p>
                      <a:pPr algn="l" rtl="0" fontAlgn="b"/>
                      <a:r>
                        <a:rPr lang="en-US" sz="1400" b="0" i="0" u="none" strike="noStrike">
                          <a:solidFill>
                            <a:schemeClr val="tx1"/>
                          </a:solidFill>
                          <a:effectLst/>
                          <a:latin typeface="Arial"/>
                        </a:rPr>
                        <a:t>Capital Renewals/Deferred Maintenance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chemeClr val="tx1"/>
                          </a:solidFill>
                          <a:effectLst/>
                          <a:latin typeface="Arial"/>
                        </a:rPr>
                        <a:t>$92.9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596">
                <a:tc>
                  <a:txBody>
                    <a:bodyPr/>
                    <a:lstStyle/>
                    <a:p>
                      <a:pPr algn="l" rtl="0" fontAlgn="b"/>
                      <a:r>
                        <a:rPr lang="en-US" sz="1400" b="0" i="0" u="none" strike="noStrike">
                          <a:solidFill>
                            <a:schemeClr val="tx1"/>
                          </a:solidFill>
                          <a:effectLst/>
                          <a:latin typeface="Arial"/>
                        </a:rPr>
                        <a:t>Energy/Department Initiatives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chemeClr val="tx1"/>
                          </a:solidFill>
                          <a:effectLst/>
                          <a:latin typeface="Arial"/>
                        </a:rPr>
                        <a:t>$50.2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5690">
                <a:tc>
                  <a:txBody>
                    <a:bodyPr/>
                    <a:lstStyle/>
                    <a:p>
                      <a:pPr algn="l" rtl="0" fontAlgn="b"/>
                      <a:r>
                        <a:rPr lang="en-US" sz="1400" b="0" i="0" u="none" strike="noStrike">
                          <a:solidFill>
                            <a:schemeClr val="tx1"/>
                          </a:solidFill>
                          <a:effectLst/>
                          <a:latin typeface="Arial"/>
                        </a:rPr>
                        <a:t>Life Safety/ADA/Security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sz="1400" b="0" i="0" u="none" strike="noStrike">
                          <a:solidFill>
                            <a:schemeClr val="tx1"/>
                          </a:solidFill>
                          <a:effectLst/>
                          <a:latin typeface="Arial"/>
                        </a:rPr>
                        <a:t>$22.2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4766">
                <a:tc>
                  <a:txBody>
                    <a:bodyPr/>
                    <a:lstStyle/>
                    <a:p>
                      <a:pPr algn="l" fontAlgn="b"/>
                      <a:r>
                        <a:rPr lang="en-US" sz="1400" b="1" i="0" u="none" strike="noStrike">
                          <a:solidFill>
                            <a:schemeClr val="tx1"/>
                          </a:solidFill>
                          <a:effectLst/>
                          <a:latin typeface="Arial"/>
                          <a:cs typeface="Arial"/>
                        </a:rPr>
                        <a:t>Total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i="0" u="none" strike="noStrike" dirty="0">
                          <a:solidFill>
                            <a:schemeClr val="tx1"/>
                          </a:solidFill>
                          <a:effectLst/>
                          <a:latin typeface="Arial"/>
                          <a:cs typeface="Arial"/>
                        </a:rPr>
                        <a:t>$244.7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0" name="Chart 9">
            <a:extLst>
              <a:ext uri="{FF2B5EF4-FFF2-40B4-BE49-F238E27FC236}">
                <a16:creationId xmlns:a16="http://schemas.microsoft.com/office/drawing/2014/main" id="{33E23DB7-526A-4234-B01B-14A8253EF56D}"/>
              </a:ext>
            </a:extLst>
          </p:cNvPr>
          <p:cNvGraphicFramePr>
            <a:graphicFrameLocks/>
          </p:cNvGraphicFramePr>
          <p:nvPr/>
        </p:nvGraphicFramePr>
        <p:xfrm>
          <a:off x="-1350576" y="414150"/>
          <a:ext cx="6315075" cy="3990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3E23DB7-526A-4234-B01B-14A8253EF56D}"/>
              </a:ext>
            </a:extLst>
          </p:cNvPr>
          <p:cNvGraphicFramePr>
            <a:graphicFrameLocks/>
          </p:cNvGraphicFramePr>
          <p:nvPr/>
        </p:nvGraphicFramePr>
        <p:xfrm>
          <a:off x="-1386771" y="3364955"/>
          <a:ext cx="6351270" cy="398830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505F087A-6849-C4BF-E8BE-C0276CC15AD6}"/>
              </a:ext>
            </a:extLst>
          </p:cNvPr>
          <p:cNvPicPr>
            <a:picLocks noChangeAspect="1"/>
          </p:cNvPicPr>
          <p:nvPr/>
        </p:nvPicPr>
        <p:blipFill>
          <a:blip r:embed="rId5"/>
          <a:stretch>
            <a:fillRect/>
          </a:stretch>
        </p:blipFill>
        <p:spPr>
          <a:xfrm>
            <a:off x="7901833" y="218021"/>
            <a:ext cx="1013567" cy="1017917"/>
          </a:xfrm>
          <a:prstGeom prst="rect">
            <a:avLst/>
          </a:prstGeom>
        </p:spPr>
      </p:pic>
    </p:spTree>
    <p:extLst>
      <p:ext uri="{BB962C8B-B14F-4D97-AF65-F5344CB8AC3E}">
        <p14:creationId xmlns:p14="http://schemas.microsoft.com/office/powerpoint/2010/main" val="416213721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89ED72C574234DA518FEEC9B2693ED" ma:contentTypeVersion="12" ma:contentTypeDescription="Create a new document." ma:contentTypeScope="" ma:versionID="2639f1fb2d2720aec8f70ef46b37592b">
  <xsd:schema xmlns:xsd="http://www.w3.org/2001/XMLSchema" xmlns:xs="http://www.w3.org/2001/XMLSchema" xmlns:p="http://schemas.microsoft.com/office/2006/metadata/properties" xmlns:ns3="8a351f7c-6b74-45ca-bba5-2f8806e3d4f8" xmlns:ns4="6fce0830-05d4-4040-b154-b90d9f3f161b" targetNamespace="http://schemas.microsoft.com/office/2006/metadata/properties" ma:root="true" ma:fieldsID="50b691d73e4b3da7982aebbf9c6ac940" ns3:_="" ns4:_="">
    <xsd:import namespace="8a351f7c-6b74-45ca-bba5-2f8806e3d4f8"/>
    <xsd:import namespace="6fce0830-05d4-4040-b154-b90d9f3f161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51f7c-6b74-45ca-bba5-2f8806e3d4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ce0830-05d4-4040-b154-b90d9f3f16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fce0830-05d4-4040-b154-b90d9f3f161b"/>
    <ds:schemaRef ds:uri="8a351f7c-6b74-45ca-bba5-2f8806e3d4f8"/>
    <ds:schemaRef ds:uri="http://www.w3.org/XML/1998/namespace"/>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EC4C875D-7941-4A22-B338-0A43E73F4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351f7c-6b74-45ca-bba5-2f8806e3d4f8"/>
    <ds:schemaRef ds:uri="6fce0830-05d4-4040-b154-b90d9f3f1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On-screen Show (4:3)</PresentationFormat>
  <Paragraphs>330</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Corbel</vt:lpstr>
      <vt:lpstr>Corbel (Headings)</vt:lpstr>
      <vt:lpstr>Proxima Nova</vt:lpstr>
      <vt:lpstr>Symbol</vt:lpstr>
      <vt:lpstr>Wingdings</vt:lpstr>
      <vt:lpstr>Depth</vt:lpstr>
      <vt:lpstr>PowerPoint Presentation</vt:lpstr>
      <vt:lpstr>Introductions</vt:lpstr>
      <vt:lpstr>Inclusion, Diversity and Equity    </vt:lpstr>
      <vt:lpstr>PowerPoint Presentation</vt:lpstr>
      <vt:lpstr>Real Estate Management </vt:lpstr>
      <vt:lpstr>Real Estate Management </vt:lpstr>
      <vt:lpstr>PowerPoint Presentation</vt:lpstr>
      <vt:lpstr>Department of Capital Planning &amp; Policy</vt:lpstr>
      <vt:lpstr>PowerPoint Presentation</vt:lpstr>
      <vt:lpstr>Upcoming Opportunities and Projects FY2022</vt:lpstr>
      <vt:lpstr>PowerPoint Presentation</vt:lpstr>
      <vt:lpstr>Facilities Management Overview</vt:lpstr>
      <vt:lpstr>Facilities Management Overview</vt:lpstr>
      <vt:lpstr>Needed Areas of Participation</vt:lpstr>
      <vt:lpstr>Upcoming Opportunities and Projects FY2022</vt:lpstr>
      <vt:lpstr>Contract Opportunities               </vt:lpstr>
      <vt:lpstr>MBE/WBE Compliance Goals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2022-07-08T18:15:23Z</dcterms:created>
  <dcterms:modified xsi:type="dcterms:W3CDTF">2022-07-11T20:46:20Z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0x0101003089ED72C574234DA518FEEC9B2693ED</vt:lpwstr>
  </property>
</Properties>
</file>