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6.jpg" ContentType="image/jpg"/>
  <Override PartName="/ppt/media/image17.jpg" ContentType="image/jpg"/>
  <Override PartName="/ppt/media/image19.jpg" ContentType="image/jpg"/>
  <Override PartName="/ppt/media/image20.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5"/>
  </p:notesMasterIdLst>
  <p:sldIdLst>
    <p:sldId id="361" r:id="rId3"/>
    <p:sldId id="756" r:id="rId4"/>
    <p:sldId id="751" r:id="rId5"/>
    <p:sldId id="760" r:id="rId6"/>
    <p:sldId id="704" r:id="rId7"/>
    <p:sldId id="754" r:id="rId8"/>
    <p:sldId id="755" r:id="rId9"/>
    <p:sldId id="711" r:id="rId10"/>
    <p:sldId id="713" r:id="rId11"/>
    <p:sldId id="714" r:id="rId12"/>
    <p:sldId id="721" r:id="rId13"/>
    <p:sldId id="722" r:id="rId14"/>
    <p:sldId id="723" r:id="rId15"/>
    <p:sldId id="733" r:id="rId16"/>
    <p:sldId id="758" r:id="rId17"/>
    <p:sldId id="737" r:id="rId18"/>
    <p:sldId id="738" r:id="rId19"/>
    <p:sldId id="739" r:id="rId20"/>
    <p:sldId id="740" r:id="rId21"/>
    <p:sldId id="741" r:id="rId22"/>
    <p:sldId id="742" r:id="rId23"/>
    <p:sldId id="743" r:id="rId24"/>
    <p:sldId id="683" r:id="rId25"/>
    <p:sldId id="675" r:id="rId26"/>
    <p:sldId id="676" r:id="rId27"/>
    <p:sldId id="752" r:id="rId28"/>
    <p:sldId id="677" r:id="rId29"/>
    <p:sldId id="684" r:id="rId30"/>
    <p:sldId id="753" r:id="rId31"/>
    <p:sldId id="685" r:id="rId32"/>
    <p:sldId id="747" r:id="rId33"/>
    <p:sldId id="7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F2BC8-6D1D-193D-95CC-29860044DB1B}" v="16" dt="2022-05-17T00:24:38.668"/>
    <p1510:client id="{3F9730DF-1B83-7159-8A49-2FCB13A9C88E}" v="2" dt="2022-05-18T15:59:33.672"/>
    <p1510:client id="{B411FF5E-F748-86B1-F486-4D5E3E6BE485}" v="1" dt="2022-04-14T18:45:48.641"/>
    <p1510:client id="{CB8A0221-49E6-78C0-41CE-0C1D036E8981}" v="6" dt="2022-05-06T21:35:42.761"/>
    <p1510:client id="{F42709ED-5CAB-7712-F8DF-382720DF1090}" v="6" dt="2022-05-17T00:06:28.097"/>
    <p1510:client id="{FEDD2C2E-9BDF-B193-3D53-98F8FAEA34CA}" v="57" dt="2022-05-16T19:46:24.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99F72-FEDA-454E-9273-EA8166439008}" type="datetimeFigureOut">
              <a:rPr lang="en-US" smtClean="0"/>
              <a:t>6/6/2022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A27A7-5D8A-43E8-8852-A3D97B0B2ED9}" type="slidenum">
              <a:rPr lang="en-US" smtClean="0"/>
              <a:t>‹#›</a:t>
            </a:fld>
            <a:endParaRPr lang="en-US"/>
          </a:p>
        </p:txBody>
      </p:sp>
    </p:spTree>
    <p:extLst>
      <p:ext uri="{BB962C8B-B14F-4D97-AF65-F5344CB8AC3E}">
        <p14:creationId xmlns:p14="http://schemas.microsoft.com/office/powerpoint/2010/main" val="424934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mailto:Aamos@transitchicago.com" TargetMode="External"/><Relationship Id="rId2" Type="http://schemas.openxmlformats.org/officeDocument/2006/relationships/hyperlink" Target="mailto:jprieto@transitchicago.com" TargetMode="External"/><Relationship Id="rId1" Type="http://schemas.openxmlformats.org/officeDocument/2006/relationships/slideMaster" Target="../slideMasters/slideMaster2.xml"/><Relationship Id="rId6" Type="http://schemas.openxmlformats.org/officeDocument/2006/relationships/hyperlink" Target="mailto:smmoore@transitchicago.com" TargetMode="External"/><Relationship Id="rId5" Type="http://schemas.openxmlformats.org/officeDocument/2006/relationships/hyperlink" Target="mailto:ldecastro@transitchicago.com" TargetMode="External"/><Relationship Id="rId4" Type="http://schemas.openxmlformats.org/officeDocument/2006/relationships/hyperlink" Target="mailto:bbowman@transitchicago.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Aamos@transitchicago.com" TargetMode="External"/><Relationship Id="rId2" Type="http://schemas.openxmlformats.org/officeDocument/2006/relationships/hyperlink" Target="mailto:jprieto@transitchicago.com" TargetMode="External"/><Relationship Id="rId1" Type="http://schemas.openxmlformats.org/officeDocument/2006/relationships/slideMaster" Target="../slideMasters/slideMaster1.xml"/><Relationship Id="rId6" Type="http://schemas.openxmlformats.org/officeDocument/2006/relationships/hyperlink" Target="mailto:smmoore@transitchicago.com" TargetMode="External"/><Relationship Id="rId5" Type="http://schemas.openxmlformats.org/officeDocument/2006/relationships/hyperlink" Target="mailto:ldecastro@transitchicago.com" TargetMode="External"/><Relationship Id="rId4" Type="http://schemas.openxmlformats.org/officeDocument/2006/relationships/hyperlink" Target="mailto:bbowman@transitchicago.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127A3B8E-B11A-674E-B83C-512A8165CA34}"/>
              </a:ext>
            </a:extLst>
          </p:cNvPr>
          <p:cNvPicPr>
            <a:picLocks noChangeAspect="1"/>
          </p:cNvPicPr>
          <p:nvPr userDrawn="1"/>
        </p:nvPicPr>
        <p:blipFill>
          <a:blip r:embed="rId2"/>
          <a:stretch>
            <a:fillRect/>
          </a:stretch>
        </p:blipFill>
        <p:spPr>
          <a:xfrm>
            <a:off x="3612" y="-5006"/>
            <a:ext cx="12188388" cy="6858000"/>
          </a:xfrm>
          <a:prstGeom prst="rect">
            <a:avLst/>
          </a:prstGeom>
        </p:spPr>
      </p:pic>
      <p:sp>
        <p:nvSpPr>
          <p:cNvPr id="4" name="Date Placeholder 3"/>
          <p:cNvSpPr>
            <a:spLocks noGrp="1"/>
          </p:cNvSpPr>
          <p:nvPr>
            <p:ph type="dt" sz="half" idx="10"/>
          </p:nvPr>
        </p:nvSpPr>
        <p:spPr>
          <a:xfrm>
            <a:off x="203200" y="6310308"/>
            <a:ext cx="1151615" cy="365125"/>
          </a:xfrm>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a:xfrm>
            <a:off x="1554403" y="6295262"/>
            <a:ext cx="4114800" cy="365125"/>
          </a:xfrm>
        </p:spPr>
        <p:txBody>
          <a:bodyPr/>
          <a:lstStyle/>
          <a:p>
            <a:endParaRPr lang="en-US" dirty="0"/>
          </a:p>
        </p:txBody>
      </p:sp>
      <p:sp>
        <p:nvSpPr>
          <p:cNvPr id="6" name="Slide Number Placeholder 5"/>
          <p:cNvSpPr>
            <a:spLocks noGrp="1"/>
          </p:cNvSpPr>
          <p:nvPr>
            <p:ph type="sldNum" sz="quarter" idx="12"/>
          </p:nvPr>
        </p:nvSpPr>
        <p:spPr>
          <a:xfrm>
            <a:off x="11341100" y="306387"/>
            <a:ext cx="698500" cy="365125"/>
          </a:xfrm>
          <a:prstGeom prst="rect">
            <a:avLst/>
          </a:prstGeom>
        </p:spPr>
        <p:txBody>
          <a:bodyPr/>
          <a:lstStyle>
            <a:lvl1pPr>
              <a:defRPr sz="2400" b="1">
                <a:solidFill>
                  <a:schemeClr val="bg1"/>
                </a:solidFill>
              </a:defRPr>
            </a:lvl1pPr>
          </a:lstStyle>
          <a:p>
            <a:fld id="{255BB74E-D1F8-8C4F-93E0-5164E7264C62}" type="slidenum">
              <a:rPr lang="en-US" smtClean="0"/>
              <a:pPr/>
              <a:t>‹#›</a:t>
            </a:fld>
            <a:endParaRPr lang="en-US" dirty="0"/>
          </a:p>
        </p:txBody>
      </p:sp>
      <p:pic>
        <p:nvPicPr>
          <p:cNvPr id="12" name="Picture 11" descr="Shape, arrow&#10;&#10;Description automatically generated">
            <a:extLst>
              <a:ext uri="{FF2B5EF4-FFF2-40B4-BE49-F238E27FC236}">
                <a16:creationId xmlns:a16="http://schemas.microsoft.com/office/drawing/2014/main" id="{46BB32D2-AF73-4E44-BD64-C27EF1106ED7}"/>
              </a:ext>
            </a:extLst>
          </p:cNvPr>
          <p:cNvPicPr>
            <a:picLocks noChangeAspect="1"/>
          </p:cNvPicPr>
          <p:nvPr userDrawn="1"/>
        </p:nvPicPr>
        <p:blipFill>
          <a:blip r:embed="rId3"/>
          <a:stretch>
            <a:fillRect/>
          </a:stretch>
        </p:blipFill>
        <p:spPr>
          <a:xfrm>
            <a:off x="-30381" y="-41080"/>
            <a:ext cx="12254213" cy="6899080"/>
          </a:xfrm>
          <a:prstGeom prst="rect">
            <a:avLst/>
          </a:prstGeom>
        </p:spPr>
      </p:pic>
      <p:pic>
        <p:nvPicPr>
          <p:cNvPr id="16" name="Picture 1">
            <a:extLst>
              <a:ext uri="{FF2B5EF4-FFF2-40B4-BE49-F238E27FC236}">
                <a16:creationId xmlns:a16="http://schemas.microsoft.com/office/drawing/2014/main" id="{08492894-933B-1A45-8213-E1CAAABCBBBA}"/>
              </a:ext>
            </a:extLst>
          </p:cNvPr>
          <p:cNvPicPr>
            <a:picLocks noChangeAspect="1" noChangeArrowheads="1"/>
          </p:cNvPicPr>
          <p:nvPr userDrawn="1"/>
        </p:nvPicPr>
        <p:blipFill rotWithShape="1">
          <a:blip r:embed="rId4">
            <a:alphaModFix amt="70000"/>
            <a:extLst>
              <a:ext uri="{28A0092B-C50C-407E-A947-70E740481C1C}">
                <a14:useLocalDpi xmlns:a14="http://schemas.microsoft.com/office/drawing/2010/main" val="0"/>
              </a:ext>
            </a:extLst>
          </a:blip>
          <a:srcRect l="13592" r="11427"/>
          <a:stretch/>
        </p:blipFill>
        <p:spPr bwMode="auto">
          <a:xfrm>
            <a:off x="0" y="-2959"/>
            <a:ext cx="6934200" cy="6857990"/>
          </a:xfrm>
          <a:custGeom>
            <a:avLst/>
            <a:gdLst/>
            <a:ahLst/>
            <a:cxnLst/>
            <a:rect l="l" t="t" r="r" b="b"/>
            <a:pathLst>
              <a:path w="9141744" h="6863485">
                <a:moveTo>
                  <a:pt x="0" y="0"/>
                </a:moveTo>
                <a:lnTo>
                  <a:pt x="5963051" y="0"/>
                </a:lnTo>
                <a:lnTo>
                  <a:pt x="9141744" y="6863485"/>
                </a:lnTo>
                <a:lnTo>
                  <a:pt x="0" y="6863485"/>
                </a:lnTo>
                <a:lnTo>
                  <a:pt x="0" y="0"/>
                </a:lnTo>
                <a:close/>
              </a:path>
            </a:pathLst>
          </a:custGeom>
          <a:solidFill>
            <a:schemeClr val="bg1">
              <a:tint val="95000"/>
              <a:satMod val="170000"/>
              <a:alpha val="50000"/>
            </a:schemeClr>
          </a:solidFill>
        </p:spPr>
      </p:pic>
      <p:sp>
        <p:nvSpPr>
          <p:cNvPr id="15" name="Slide Number Placeholder 5">
            <a:extLst>
              <a:ext uri="{FF2B5EF4-FFF2-40B4-BE49-F238E27FC236}">
                <a16:creationId xmlns:a16="http://schemas.microsoft.com/office/drawing/2014/main" id="{F7BD8904-C71F-9040-96DF-91A3F27245E2}"/>
              </a:ext>
            </a:extLst>
          </p:cNvPr>
          <p:cNvSpPr txBox="1">
            <a:spLocks/>
          </p:cNvSpPr>
          <p:nvPr userDrawn="1"/>
        </p:nvSpPr>
        <p:spPr>
          <a:xfrm>
            <a:off x="11710639"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smtClean="0">
                <a:solidFill>
                  <a:schemeClr val="bg1"/>
                </a:solidFill>
              </a:rPr>
              <a:pPr/>
              <a:t>‹#›</a:t>
            </a:fld>
            <a:endParaRPr lang="en-US" dirty="0">
              <a:solidFill>
                <a:schemeClr val="bg1"/>
              </a:solidFill>
            </a:endParaRPr>
          </a:p>
        </p:txBody>
      </p:sp>
      <p:pic>
        <p:nvPicPr>
          <p:cNvPr id="17" name="Picture 16">
            <a:extLst>
              <a:ext uri="{FF2B5EF4-FFF2-40B4-BE49-F238E27FC236}">
                <a16:creationId xmlns:a16="http://schemas.microsoft.com/office/drawing/2014/main" id="{E6EB6CDA-A97E-B24F-BD39-770890AF1DD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0226" t="35974" r="18857" b="6097"/>
          <a:stretch/>
        </p:blipFill>
        <p:spPr>
          <a:xfrm>
            <a:off x="3079832" y="-31851"/>
            <a:ext cx="9144000" cy="6899079"/>
          </a:xfrm>
          <a:prstGeom prst="rect">
            <a:avLst/>
          </a:prstGeom>
        </p:spPr>
      </p:pic>
      <p:pic>
        <p:nvPicPr>
          <p:cNvPr id="18" name="Picture 1">
            <a:extLst>
              <a:ext uri="{FF2B5EF4-FFF2-40B4-BE49-F238E27FC236}">
                <a16:creationId xmlns:a16="http://schemas.microsoft.com/office/drawing/2014/main" id="{883A12E7-29B7-764B-8E9D-0F2C4919929F}"/>
              </a:ext>
            </a:extLst>
          </p:cNvPr>
          <p:cNvPicPr>
            <a:picLocks noChangeAspect="1" noChangeArrowheads="1"/>
          </p:cNvPicPr>
          <p:nvPr userDrawn="1"/>
        </p:nvPicPr>
        <p:blipFill rotWithShape="1">
          <a:blip r:embed="rId4">
            <a:alphaModFix amt="70000"/>
            <a:extLst>
              <a:ext uri="{28A0092B-C50C-407E-A947-70E740481C1C}">
                <a14:useLocalDpi xmlns:a14="http://schemas.microsoft.com/office/drawing/2010/main" val="0"/>
              </a:ext>
            </a:extLst>
          </a:blip>
          <a:srcRect l="13592" r="11427"/>
          <a:stretch/>
        </p:blipFill>
        <p:spPr bwMode="auto">
          <a:xfrm>
            <a:off x="-30382" y="-26549"/>
            <a:ext cx="6964581" cy="6888037"/>
          </a:xfrm>
          <a:custGeom>
            <a:avLst/>
            <a:gdLst/>
            <a:ahLst/>
            <a:cxnLst/>
            <a:rect l="l" t="t" r="r" b="b"/>
            <a:pathLst>
              <a:path w="9141744" h="6863485">
                <a:moveTo>
                  <a:pt x="0" y="0"/>
                </a:moveTo>
                <a:lnTo>
                  <a:pt x="5963051" y="0"/>
                </a:lnTo>
                <a:lnTo>
                  <a:pt x="9141744" y="6863485"/>
                </a:lnTo>
                <a:lnTo>
                  <a:pt x="0" y="6863485"/>
                </a:lnTo>
                <a:lnTo>
                  <a:pt x="0" y="0"/>
                </a:lnTo>
                <a:close/>
              </a:path>
            </a:pathLst>
          </a:custGeom>
          <a:solidFill>
            <a:schemeClr val="bg1">
              <a:tint val="95000"/>
              <a:satMod val="170000"/>
              <a:alpha val="50000"/>
            </a:schemeClr>
          </a:solidFill>
        </p:spPr>
      </p:pic>
      <p:pic>
        <p:nvPicPr>
          <p:cNvPr id="19" name="Picture 18">
            <a:extLst>
              <a:ext uri="{FF2B5EF4-FFF2-40B4-BE49-F238E27FC236}">
                <a16:creationId xmlns:a16="http://schemas.microsoft.com/office/drawing/2014/main" id="{442E1955-D688-624D-8306-D63608CB2ED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16" y="72252"/>
            <a:ext cx="833394" cy="833394"/>
          </a:xfrm>
          <a:prstGeom prst="rect">
            <a:avLst/>
          </a:prstGeom>
        </p:spPr>
      </p:pic>
      <p:sp>
        <p:nvSpPr>
          <p:cNvPr id="21" name="Rectangle 20">
            <a:extLst>
              <a:ext uri="{FF2B5EF4-FFF2-40B4-BE49-F238E27FC236}">
                <a16:creationId xmlns:a16="http://schemas.microsoft.com/office/drawing/2014/main" id="{28A34304-A063-2341-ABB0-C9E03E66F86E}"/>
              </a:ext>
            </a:extLst>
          </p:cNvPr>
          <p:cNvSpPr/>
          <p:nvPr userDrawn="1"/>
        </p:nvSpPr>
        <p:spPr>
          <a:xfrm>
            <a:off x="1149547" y="1636991"/>
            <a:ext cx="5254529" cy="3713942"/>
          </a:xfrm>
          <a:custGeom>
            <a:avLst/>
            <a:gdLst>
              <a:gd name="connsiteX0" fmla="*/ 0 w 5254529"/>
              <a:gd name="connsiteY0" fmla="*/ 0 h 3713942"/>
              <a:gd name="connsiteX1" fmla="*/ 5254529 w 5254529"/>
              <a:gd name="connsiteY1" fmla="*/ 0 h 3713942"/>
              <a:gd name="connsiteX2" fmla="*/ 5254529 w 5254529"/>
              <a:gd name="connsiteY2" fmla="*/ 3713942 h 3713942"/>
              <a:gd name="connsiteX3" fmla="*/ 0 w 5254529"/>
              <a:gd name="connsiteY3" fmla="*/ 3713942 h 3713942"/>
              <a:gd name="connsiteX4" fmla="*/ 0 w 5254529"/>
              <a:gd name="connsiteY4" fmla="*/ 0 h 3713942"/>
              <a:gd name="connsiteX0" fmla="*/ 0 w 5254529"/>
              <a:gd name="connsiteY0" fmla="*/ 0 h 3713942"/>
              <a:gd name="connsiteX1" fmla="*/ 3926242 w 5254529"/>
              <a:gd name="connsiteY1" fmla="*/ 0 h 3713942"/>
              <a:gd name="connsiteX2" fmla="*/ 5254529 w 5254529"/>
              <a:gd name="connsiteY2" fmla="*/ 3713942 h 3713942"/>
              <a:gd name="connsiteX3" fmla="*/ 0 w 5254529"/>
              <a:gd name="connsiteY3" fmla="*/ 3713942 h 3713942"/>
              <a:gd name="connsiteX4" fmla="*/ 0 w 5254529"/>
              <a:gd name="connsiteY4" fmla="*/ 0 h 3713942"/>
              <a:gd name="connsiteX0" fmla="*/ 0 w 5254529"/>
              <a:gd name="connsiteY0" fmla="*/ 0 h 3713942"/>
              <a:gd name="connsiteX1" fmla="*/ 3958899 w 5254529"/>
              <a:gd name="connsiteY1" fmla="*/ 0 h 3713942"/>
              <a:gd name="connsiteX2" fmla="*/ 5254529 w 5254529"/>
              <a:gd name="connsiteY2" fmla="*/ 3713942 h 3713942"/>
              <a:gd name="connsiteX3" fmla="*/ 0 w 5254529"/>
              <a:gd name="connsiteY3" fmla="*/ 3713942 h 3713942"/>
              <a:gd name="connsiteX4" fmla="*/ 0 w 5254529"/>
              <a:gd name="connsiteY4" fmla="*/ 0 h 371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529" h="3713942">
                <a:moveTo>
                  <a:pt x="0" y="0"/>
                </a:moveTo>
                <a:lnTo>
                  <a:pt x="3958899" y="0"/>
                </a:lnTo>
                <a:lnTo>
                  <a:pt x="5254529" y="3713942"/>
                </a:lnTo>
                <a:lnTo>
                  <a:pt x="0" y="3713942"/>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289BD57C-5CD0-3F45-BE96-796EFC685F53}"/>
              </a:ext>
            </a:extLst>
          </p:cNvPr>
          <p:cNvSpPr>
            <a:spLocks noGrp="1"/>
          </p:cNvSpPr>
          <p:nvPr>
            <p:ph type="title" hasCustomPrompt="1"/>
          </p:nvPr>
        </p:nvSpPr>
        <p:spPr>
          <a:xfrm>
            <a:off x="1354815" y="2161635"/>
            <a:ext cx="4292421" cy="2493649"/>
          </a:xfrm>
        </p:spPr>
        <p:txBody>
          <a:bodyPr/>
          <a:lstStyle/>
          <a:p>
            <a:r>
              <a:rPr lang="en-US" dirty="0"/>
              <a:t>Title</a:t>
            </a:r>
          </a:p>
        </p:txBody>
      </p:sp>
      <p:sp>
        <p:nvSpPr>
          <p:cNvPr id="27" name="Slide Number Placeholder 5">
            <a:extLst>
              <a:ext uri="{FF2B5EF4-FFF2-40B4-BE49-F238E27FC236}">
                <a16:creationId xmlns:a16="http://schemas.microsoft.com/office/drawing/2014/main" id="{90E78EE6-A934-3045-BB5E-FC8FEC50CE88}"/>
              </a:ext>
            </a:extLst>
          </p:cNvPr>
          <p:cNvSpPr txBox="1">
            <a:spLocks/>
          </p:cNvSpPr>
          <p:nvPr userDrawn="1"/>
        </p:nvSpPr>
        <p:spPr>
          <a:xfrm>
            <a:off x="11724680"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b="1" smtClean="0">
                <a:solidFill>
                  <a:schemeClr val="bg1"/>
                </a:solidFill>
              </a:rPr>
              <a:pPr/>
              <a:t>‹#›</a:t>
            </a:fld>
            <a:endParaRPr lang="en-US" b="1" dirty="0">
              <a:solidFill>
                <a:schemeClr val="bg1"/>
              </a:solidFill>
            </a:endParaRPr>
          </a:p>
        </p:txBody>
      </p:sp>
      <p:pic>
        <p:nvPicPr>
          <p:cNvPr id="29" name="Picture 28" descr="Graphical user interface&#10;&#10;Description automatically generated">
            <a:extLst>
              <a:ext uri="{FF2B5EF4-FFF2-40B4-BE49-F238E27FC236}">
                <a16:creationId xmlns:a16="http://schemas.microsoft.com/office/drawing/2014/main" id="{285ECE91-20CF-CA4D-AF84-B64C557D67C3}"/>
              </a:ext>
            </a:extLst>
          </p:cNvPr>
          <p:cNvPicPr>
            <a:picLocks noChangeAspect="1"/>
          </p:cNvPicPr>
          <p:nvPr userDrawn="1"/>
        </p:nvPicPr>
        <p:blipFill>
          <a:blip r:embed="rId7"/>
          <a:stretch>
            <a:fillRect/>
          </a:stretch>
        </p:blipFill>
        <p:spPr>
          <a:xfrm>
            <a:off x="898710" y="-32289"/>
            <a:ext cx="1024875" cy="973631"/>
          </a:xfrm>
          <a:prstGeom prst="rect">
            <a:avLst/>
          </a:prstGeom>
        </p:spPr>
      </p:pic>
    </p:spTree>
    <p:extLst>
      <p:ext uri="{BB962C8B-B14F-4D97-AF65-F5344CB8AC3E}">
        <p14:creationId xmlns:p14="http://schemas.microsoft.com/office/powerpoint/2010/main" val="86831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12171-6327-6842-B51D-BF9FFB0BA84B}" type="datetimeFigureOut">
              <a:rPr lang="en-US" smtClean="0"/>
              <a:t>6/6/2022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567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12171-6327-6842-B51D-BF9FFB0BA84B}"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675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12171-6327-6842-B51D-BF9FFB0BA84B}"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710639" y="6452573"/>
            <a:ext cx="453279" cy="365125"/>
          </a:xfrm>
          <a:prstGeom prst="rect">
            <a:avLst/>
          </a:prstGeom>
        </p:spPr>
        <p:txBody>
          <a:bodyPr/>
          <a:lstStyle/>
          <a:p>
            <a:fld id="{255BB74E-D1F8-8C4F-93E0-5164E7264C62}" type="slidenum">
              <a:rPr lang="en-US" smtClean="0"/>
              <a:t>‹#›</a:t>
            </a:fld>
            <a:endParaRPr lang="en-US"/>
          </a:p>
        </p:txBody>
      </p:sp>
    </p:spTree>
    <p:extLst>
      <p:ext uri="{BB962C8B-B14F-4D97-AF65-F5344CB8AC3E}">
        <p14:creationId xmlns:p14="http://schemas.microsoft.com/office/powerpoint/2010/main" val="182896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710639" y="6452573"/>
            <a:ext cx="453279" cy="365125"/>
          </a:xfrm>
          <a:prstGeom prst="rect">
            <a:avLst/>
          </a:prstGeom>
        </p:spPr>
        <p:txBody>
          <a:bodyPr/>
          <a:lstStyle/>
          <a:p>
            <a:fld id="{255BB74E-D1F8-8C4F-93E0-5164E7264C62}" type="slidenum">
              <a:rPr lang="en-US" smtClean="0"/>
              <a:t>‹#›</a:t>
            </a:fld>
            <a:endParaRPr lang="en-US"/>
          </a:p>
        </p:txBody>
      </p:sp>
    </p:spTree>
    <p:extLst>
      <p:ext uri="{BB962C8B-B14F-4D97-AF65-F5344CB8AC3E}">
        <p14:creationId xmlns:p14="http://schemas.microsoft.com/office/powerpoint/2010/main" val="408740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710639" y="6452573"/>
            <a:ext cx="453279" cy="365125"/>
          </a:xfrm>
          <a:prstGeom prst="rect">
            <a:avLst/>
          </a:prstGeom>
        </p:spPr>
        <p:txBody>
          <a:bodyPr/>
          <a:lstStyle/>
          <a:p>
            <a:fld id="{255BB74E-D1F8-8C4F-93E0-5164E7264C62}" type="slidenum">
              <a:rPr lang="en-US" smtClean="0"/>
              <a:t>‹#›</a:t>
            </a:fld>
            <a:endParaRPr lang="en-US"/>
          </a:p>
        </p:txBody>
      </p:sp>
    </p:spTree>
    <p:extLst>
      <p:ext uri="{BB962C8B-B14F-4D97-AF65-F5344CB8AC3E}">
        <p14:creationId xmlns:p14="http://schemas.microsoft.com/office/powerpoint/2010/main" val="176822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744"/>
            <a:ext cx="12192000" cy="965200"/>
          </a:xfrm>
        </p:spPr>
        <p:txBody>
          <a:bodyPr>
            <a:normAutofit/>
          </a:bodyPr>
          <a:lstStyle>
            <a:lvl1pPr algn="ctr">
              <a:defRPr sz="4400">
                <a:solidFill>
                  <a:schemeClr val="bg1"/>
                </a:solidFill>
              </a:defRPr>
            </a:lvl1pPr>
          </a:lstStyle>
          <a:p>
            <a:r>
              <a:rPr lang="en-US" dirty="0"/>
              <a:t>Workforce Initiatives</a:t>
            </a:r>
          </a:p>
        </p:txBody>
      </p:sp>
      <p:sp>
        <p:nvSpPr>
          <p:cNvPr id="3" name="Content Placeholder 2"/>
          <p:cNvSpPr>
            <a:spLocks noGrp="1"/>
          </p:cNvSpPr>
          <p:nvPr>
            <p:ph idx="1" hasCustomPrompt="1"/>
          </p:nvPr>
        </p:nvSpPr>
        <p:spPr>
          <a:xfrm>
            <a:off x="388883" y="1313793"/>
            <a:ext cx="11445766" cy="4906032"/>
          </a:xfrm>
        </p:spPr>
        <p:txBody>
          <a:bodyPr/>
          <a:lstStyle>
            <a:lvl1pPr>
              <a:defRPr>
                <a:solidFill>
                  <a:schemeClr val="bg1"/>
                </a:solidFill>
              </a:defRPr>
            </a:lvl1pPr>
            <a:lvl2pPr marL="457200" indent="0">
              <a:buNone/>
              <a:defRPr>
                <a:solidFill>
                  <a:schemeClr val="bg1"/>
                </a:solidFill>
              </a:defRPr>
            </a:lvl2pPr>
            <a:lvl3pPr marL="1371600" indent="-457200">
              <a:buFont typeface="Arial" panose="020B0604020202020204" pitchFamily="34" charset="0"/>
              <a:buChar char="•"/>
              <a:defRPr>
                <a:solidFill>
                  <a:schemeClr val="bg1"/>
                </a:solidFill>
              </a:defRPr>
            </a:lvl3pPr>
            <a:lvl4pPr marL="1371600" indent="0">
              <a:buNone/>
              <a:defRPr>
                <a:solidFill>
                  <a:schemeClr val="bg1"/>
                </a:solidFill>
              </a:defRPr>
            </a:lvl4pPr>
            <a:lvl5pPr>
              <a:defRPr>
                <a:solidFill>
                  <a:schemeClr val="bg1"/>
                </a:solidFill>
              </a:defRPr>
            </a:lvl5pPr>
          </a:lstStyle>
          <a:p>
            <a:pPr lvl="0"/>
            <a:r>
              <a:rPr lang="en-US" dirty="0"/>
              <a:t>CTA’s Workforce Initiatives </a:t>
            </a:r>
          </a:p>
          <a:p>
            <a:pPr lvl="1"/>
            <a:r>
              <a:rPr lang="en-US" dirty="0"/>
              <a:t>This unit works </a:t>
            </a:r>
            <a:r>
              <a:rPr lang="en-US" dirty="0" err="1"/>
              <a:t>collaboritvely</a:t>
            </a:r>
            <a:r>
              <a:rPr lang="en-US" dirty="0"/>
              <a:t> with key stakeholders to achieve and exceed CTA’s workforce goals on construction and professional service contracts.</a:t>
            </a:r>
          </a:p>
          <a:p>
            <a:pPr lvl="1"/>
            <a:endParaRPr lang="en-US" dirty="0"/>
          </a:p>
          <a:p>
            <a:pPr lvl="2"/>
            <a:r>
              <a:rPr lang="en-US" dirty="0"/>
              <a:t>Careers Opportunity Goal – Section 3 &amp; WIOA Certified Candidates</a:t>
            </a:r>
          </a:p>
          <a:p>
            <a:pPr lvl="2"/>
            <a:endParaRPr lang="en-US" dirty="0"/>
          </a:p>
          <a:p>
            <a:pPr lvl="2"/>
            <a:r>
              <a:rPr lang="en-US" dirty="0"/>
              <a:t>Apprentice Goal – Apprentice Candidates</a:t>
            </a:r>
          </a:p>
          <a:p>
            <a:pPr lvl="2"/>
            <a:r>
              <a:rPr lang="en-US" dirty="0"/>
              <a:t>Economically Disadvantaged Area Goal (EDA) – Candidates residing within zip codes with a median income of $45K or less</a:t>
            </a:r>
          </a:p>
          <a:p>
            <a:pPr lvl="2"/>
            <a:endParaRPr lang="en-US" dirty="0"/>
          </a:p>
          <a:p>
            <a:pPr lvl="2"/>
            <a:endParaRPr lang="en-US" dirty="0"/>
          </a:p>
          <a:p>
            <a:pPr lvl="4"/>
            <a:r>
              <a:rPr lang="en-US" dirty="0"/>
              <a:t>Content</a:t>
            </a:r>
          </a:p>
        </p:txBody>
      </p:sp>
      <p:sp>
        <p:nvSpPr>
          <p:cNvPr id="4" name="Date Placeholder 3"/>
          <p:cNvSpPr>
            <a:spLocks noGrp="1"/>
          </p:cNvSpPr>
          <p:nvPr>
            <p:ph type="dt" sz="half" idx="10"/>
          </p:nvPr>
        </p:nvSpPr>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8050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127A3B8E-B11A-674E-B83C-512A8165CA34}"/>
              </a:ext>
            </a:extLst>
          </p:cNvPr>
          <p:cNvPicPr>
            <a:picLocks noChangeAspect="1"/>
          </p:cNvPicPr>
          <p:nvPr userDrawn="1"/>
        </p:nvPicPr>
        <p:blipFill>
          <a:blip r:embed="rId2"/>
          <a:stretch>
            <a:fillRect/>
          </a:stretch>
        </p:blipFill>
        <p:spPr>
          <a:xfrm>
            <a:off x="3612" y="-5006"/>
            <a:ext cx="12188388" cy="6858000"/>
          </a:xfrm>
          <a:prstGeom prst="rect">
            <a:avLst/>
          </a:prstGeom>
        </p:spPr>
      </p:pic>
      <p:sp>
        <p:nvSpPr>
          <p:cNvPr id="4" name="Date Placeholder 3"/>
          <p:cNvSpPr>
            <a:spLocks noGrp="1"/>
          </p:cNvSpPr>
          <p:nvPr>
            <p:ph type="dt" sz="half" idx="10"/>
          </p:nvPr>
        </p:nvSpPr>
        <p:spPr>
          <a:xfrm>
            <a:off x="203200" y="6310308"/>
            <a:ext cx="1151615" cy="365125"/>
          </a:xfrm>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a:xfrm>
            <a:off x="1554403" y="6295262"/>
            <a:ext cx="4114800" cy="365125"/>
          </a:xfrm>
        </p:spPr>
        <p:txBody>
          <a:bodyPr/>
          <a:lstStyle/>
          <a:p>
            <a:endParaRPr lang="en-US" dirty="0"/>
          </a:p>
        </p:txBody>
      </p:sp>
      <p:sp>
        <p:nvSpPr>
          <p:cNvPr id="6" name="Slide Number Placeholder 5"/>
          <p:cNvSpPr>
            <a:spLocks noGrp="1"/>
          </p:cNvSpPr>
          <p:nvPr>
            <p:ph type="sldNum" sz="quarter" idx="12"/>
          </p:nvPr>
        </p:nvSpPr>
        <p:spPr>
          <a:xfrm>
            <a:off x="11341100" y="306387"/>
            <a:ext cx="698500" cy="365125"/>
          </a:xfrm>
          <a:prstGeom prst="rect">
            <a:avLst/>
          </a:prstGeom>
        </p:spPr>
        <p:txBody>
          <a:bodyPr/>
          <a:lstStyle>
            <a:lvl1pPr>
              <a:defRPr sz="2400" b="1">
                <a:solidFill>
                  <a:schemeClr val="bg1"/>
                </a:solidFill>
              </a:defRPr>
            </a:lvl1pPr>
          </a:lstStyle>
          <a:p>
            <a:fld id="{255BB74E-D1F8-8C4F-93E0-5164E7264C62}" type="slidenum">
              <a:rPr lang="en-US" smtClean="0"/>
              <a:pPr/>
              <a:t>‹#›</a:t>
            </a:fld>
            <a:endParaRPr lang="en-US" dirty="0"/>
          </a:p>
        </p:txBody>
      </p:sp>
      <p:pic>
        <p:nvPicPr>
          <p:cNvPr id="12" name="Picture 11" descr="Shape, arrow&#10;&#10;Description automatically generated">
            <a:extLst>
              <a:ext uri="{FF2B5EF4-FFF2-40B4-BE49-F238E27FC236}">
                <a16:creationId xmlns:a16="http://schemas.microsoft.com/office/drawing/2014/main" id="{46BB32D2-AF73-4E44-BD64-C27EF1106ED7}"/>
              </a:ext>
            </a:extLst>
          </p:cNvPr>
          <p:cNvPicPr>
            <a:picLocks noChangeAspect="1"/>
          </p:cNvPicPr>
          <p:nvPr userDrawn="1"/>
        </p:nvPicPr>
        <p:blipFill>
          <a:blip r:embed="rId3"/>
          <a:stretch>
            <a:fillRect/>
          </a:stretch>
        </p:blipFill>
        <p:spPr>
          <a:xfrm>
            <a:off x="-30381" y="-41080"/>
            <a:ext cx="12254213" cy="6899080"/>
          </a:xfrm>
          <a:prstGeom prst="rect">
            <a:avLst/>
          </a:prstGeom>
        </p:spPr>
      </p:pic>
      <p:pic>
        <p:nvPicPr>
          <p:cNvPr id="16" name="Picture 1">
            <a:extLst>
              <a:ext uri="{FF2B5EF4-FFF2-40B4-BE49-F238E27FC236}">
                <a16:creationId xmlns:a16="http://schemas.microsoft.com/office/drawing/2014/main" id="{08492894-933B-1A45-8213-E1CAAABCBBBA}"/>
              </a:ext>
            </a:extLst>
          </p:cNvPr>
          <p:cNvPicPr>
            <a:picLocks noChangeAspect="1" noChangeArrowheads="1"/>
          </p:cNvPicPr>
          <p:nvPr userDrawn="1"/>
        </p:nvPicPr>
        <p:blipFill rotWithShape="1">
          <a:blip r:embed="rId4">
            <a:alphaModFix amt="70000"/>
            <a:extLst>
              <a:ext uri="{28A0092B-C50C-407E-A947-70E740481C1C}">
                <a14:useLocalDpi xmlns:a14="http://schemas.microsoft.com/office/drawing/2010/main" val="0"/>
              </a:ext>
            </a:extLst>
          </a:blip>
          <a:srcRect l="13592" r="11427"/>
          <a:stretch/>
        </p:blipFill>
        <p:spPr bwMode="auto">
          <a:xfrm>
            <a:off x="0" y="-2959"/>
            <a:ext cx="6934200" cy="6857990"/>
          </a:xfrm>
          <a:custGeom>
            <a:avLst/>
            <a:gdLst/>
            <a:ahLst/>
            <a:cxnLst/>
            <a:rect l="l" t="t" r="r" b="b"/>
            <a:pathLst>
              <a:path w="9141744" h="6863485">
                <a:moveTo>
                  <a:pt x="0" y="0"/>
                </a:moveTo>
                <a:lnTo>
                  <a:pt x="5963051" y="0"/>
                </a:lnTo>
                <a:lnTo>
                  <a:pt x="9141744" y="6863485"/>
                </a:lnTo>
                <a:lnTo>
                  <a:pt x="0" y="6863485"/>
                </a:lnTo>
                <a:lnTo>
                  <a:pt x="0" y="0"/>
                </a:lnTo>
                <a:close/>
              </a:path>
            </a:pathLst>
          </a:custGeom>
          <a:solidFill>
            <a:schemeClr val="bg1">
              <a:tint val="95000"/>
              <a:satMod val="170000"/>
              <a:alpha val="50000"/>
            </a:schemeClr>
          </a:solidFill>
        </p:spPr>
      </p:pic>
      <p:sp>
        <p:nvSpPr>
          <p:cNvPr id="15" name="Slide Number Placeholder 5">
            <a:extLst>
              <a:ext uri="{FF2B5EF4-FFF2-40B4-BE49-F238E27FC236}">
                <a16:creationId xmlns:a16="http://schemas.microsoft.com/office/drawing/2014/main" id="{F7BD8904-C71F-9040-96DF-91A3F27245E2}"/>
              </a:ext>
            </a:extLst>
          </p:cNvPr>
          <p:cNvSpPr txBox="1">
            <a:spLocks/>
          </p:cNvSpPr>
          <p:nvPr userDrawn="1"/>
        </p:nvSpPr>
        <p:spPr>
          <a:xfrm>
            <a:off x="11710639"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smtClean="0">
                <a:solidFill>
                  <a:schemeClr val="bg1"/>
                </a:solidFill>
              </a:rPr>
              <a:pPr/>
              <a:t>‹#›</a:t>
            </a:fld>
            <a:endParaRPr lang="en-US" dirty="0">
              <a:solidFill>
                <a:schemeClr val="bg1"/>
              </a:solidFill>
            </a:endParaRPr>
          </a:p>
        </p:txBody>
      </p:sp>
      <p:pic>
        <p:nvPicPr>
          <p:cNvPr id="17" name="Picture 16">
            <a:extLst>
              <a:ext uri="{FF2B5EF4-FFF2-40B4-BE49-F238E27FC236}">
                <a16:creationId xmlns:a16="http://schemas.microsoft.com/office/drawing/2014/main" id="{E6EB6CDA-A97E-B24F-BD39-770890AF1DD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0226" t="35974" r="18857" b="6097"/>
          <a:stretch/>
        </p:blipFill>
        <p:spPr>
          <a:xfrm>
            <a:off x="3079832" y="-31851"/>
            <a:ext cx="9144000" cy="6899079"/>
          </a:xfrm>
          <a:prstGeom prst="rect">
            <a:avLst/>
          </a:prstGeom>
        </p:spPr>
      </p:pic>
      <p:pic>
        <p:nvPicPr>
          <p:cNvPr id="18" name="Picture 1">
            <a:extLst>
              <a:ext uri="{FF2B5EF4-FFF2-40B4-BE49-F238E27FC236}">
                <a16:creationId xmlns:a16="http://schemas.microsoft.com/office/drawing/2014/main" id="{883A12E7-29B7-764B-8E9D-0F2C4919929F}"/>
              </a:ext>
            </a:extLst>
          </p:cNvPr>
          <p:cNvPicPr>
            <a:picLocks noChangeAspect="1" noChangeArrowheads="1"/>
          </p:cNvPicPr>
          <p:nvPr userDrawn="1"/>
        </p:nvPicPr>
        <p:blipFill rotWithShape="1">
          <a:blip r:embed="rId4">
            <a:alphaModFix amt="70000"/>
            <a:extLst>
              <a:ext uri="{28A0092B-C50C-407E-A947-70E740481C1C}">
                <a14:useLocalDpi xmlns:a14="http://schemas.microsoft.com/office/drawing/2010/main" val="0"/>
              </a:ext>
            </a:extLst>
          </a:blip>
          <a:srcRect l="13592" r="11427"/>
          <a:stretch/>
        </p:blipFill>
        <p:spPr bwMode="auto">
          <a:xfrm>
            <a:off x="-30382" y="-26549"/>
            <a:ext cx="6964581" cy="6888037"/>
          </a:xfrm>
          <a:custGeom>
            <a:avLst/>
            <a:gdLst/>
            <a:ahLst/>
            <a:cxnLst/>
            <a:rect l="l" t="t" r="r" b="b"/>
            <a:pathLst>
              <a:path w="9141744" h="6863485">
                <a:moveTo>
                  <a:pt x="0" y="0"/>
                </a:moveTo>
                <a:lnTo>
                  <a:pt x="5963051" y="0"/>
                </a:lnTo>
                <a:lnTo>
                  <a:pt x="9141744" y="6863485"/>
                </a:lnTo>
                <a:lnTo>
                  <a:pt x="0" y="6863485"/>
                </a:lnTo>
                <a:lnTo>
                  <a:pt x="0" y="0"/>
                </a:lnTo>
                <a:close/>
              </a:path>
            </a:pathLst>
          </a:custGeom>
          <a:solidFill>
            <a:schemeClr val="bg1">
              <a:tint val="95000"/>
              <a:satMod val="170000"/>
              <a:alpha val="50000"/>
            </a:schemeClr>
          </a:solidFill>
        </p:spPr>
      </p:pic>
      <p:pic>
        <p:nvPicPr>
          <p:cNvPr id="19" name="Picture 18">
            <a:extLst>
              <a:ext uri="{FF2B5EF4-FFF2-40B4-BE49-F238E27FC236}">
                <a16:creationId xmlns:a16="http://schemas.microsoft.com/office/drawing/2014/main" id="{442E1955-D688-624D-8306-D63608CB2ED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16" y="72252"/>
            <a:ext cx="833394" cy="833394"/>
          </a:xfrm>
          <a:prstGeom prst="rect">
            <a:avLst/>
          </a:prstGeom>
        </p:spPr>
      </p:pic>
      <p:sp>
        <p:nvSpPr>
          <p:cNvPr id="21" name="Rectangle 20">
            <a:extLst>
              <a:ext uri="{FF2B5EF4-FFF2-40B4-BE49-F238E27FC236}">
                <a16:creationId xmlns:a16="http://schemas.microsoft.com/office/drawing/2014/main" id="{28A34304-A063-2341-ABB0-C9E03E66F86E}"/>
              </a:ext>
            </a:extLst>
          </p:cNvPr>
          <p:cNvSpPr/>
          <p:nvPr userDrawn="1"/>
        </p:nvSpPr>
        <p:spPr>
          <a:xfrm>
            <a:off x="1149547" y="1636991"/>
            <a:ext cx="5254529" cy="3713942"/>
          </a:xfrm>
          <a:custGeom>
            <a:avLst/>
            <a:gdLst>
              <a:gd name="connsiteX0" fmla="*/ 0 w 5254529"/>
              <a:gd name="connsiteY0" fmla="*/ 0 h 3713942"/>
              <a:gd name="connsiteX1" fmla="*/ 5254529 w 5254529"/>
              <a:gd name="connsiteY1" fmla="*/ 0 h 3713942"/>
              <a:gd name="connsiteX2" fmla="*/ 5254529 w 5254529"/>
              <a:gd name="connsiteY2" fmla="*/ 3713942 h 3713942"/>
              <a:gd name="connsiteX3" fmla="*/ 0 w 5254529"/>
              <a:gd name="connsiteY3" fmla="*/ 3713942 h 3713942"/>
              <a:gd name="connsiteX4" fmla="*/ 0 w 5254529"/>
              <a:gd name="connsiteY4" fmla="*/ 0 h 3713942"/>
              <a:gd name="connsiteX0" fmla="*/ 0 w 5254529"/>
              <a:gd name="connsiteY0" fmla="*/ 0 h 3713942"/>
              <a:gd name="connsiteX1" fmla="*/ 3926242 w 5254529"/>
              <a:gd name="connsiteY1" fmla="*/ 0 h 3713942"/>
              <a:gd name="connsiteX2" fmla="*/ 5254529 w 5254529"/>
              <a:gd name="connsiteY2" fmla="*/ 3713942 h 3713942"/>
              <a:gd name="connsiteX3" fmla="*/ 0 w 5254529"/>
              <a:gd name="connsiteY3" fmla="*/ 3713942 h 3713942"/>
              <a:gd name="connsiteX4" fmla="*/ 0 w 5254529"/>
              <a:gd name="connsiteY4" fmla="*/ 0 h 3713942"/>
              <a:gd name="connsiteX0" fmla="*/ 0 w 5254529"/>
              <a:gd name="connsiteY0" fmla="*/ 0 h 3713942"/>
              <a:gd name="connsiteX1" fmla="*/ 3958899 w 5254529"/>
              <a:gd name="connsiteY1" fmla="*/ 0 h 3713942"/>
              <a:gd name="connsiteX2" fmla="*/ 5254529 w 5254529"/>
              <a:gd name="connsiteY2" fmla="*/ 3713942 h 3713942"/>
              <a:gd name="connsiteX3" fmla="*/ 0 w 5254529"/>
              <a:gd name="connsiteY3" fmla="*/ 3713942 h 3713942"/>
              <a:gd name="connsiteX4" fmla="*/ 0 w 5254529"/>
              <a:gd name="connsiteY4" fmla="*/ 0 h 371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529" h="3713942">
                <a:moveTo>
                  <a:pt x="0" y="0"/>
                </a:moveTo>
                <a:lnTo>
                  <a:pt x="3958899" y="0"/>
                </a:lnTo>
                <a:lnTo>
                  <a:pt x="5254529" y="3713942"/>
                </a:lnTo>
                <a:lnTo>
                  <a:pt x="0" y="3713942"/>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289BD57C-5CD0-3F45-BE96-796EFC685F53}"/>
              </a:ext>
            </a:extLst>
          </p:cNvPr>
          <p:cNvSpPr>
            <a:spLocks noGrp="1"/>
          </p:cNvSpPr>
          <p:nvPr>
            <p:ph type="title" hasCustomPrompt="1"/>
          </p:nvPr>
        </p:nvSpPr>
        <p:spPr>
          <a:xfrm>
            <a:off x="1354815" y="2161635"/>
            <a:ext cx="4292421" cy="2493649"/>
          </a:xfrm>
        </p:spPr>
        <p:txBody>
          <a:bodyPr/>
          <a:lstStyle/>
          <a:p>
            <a:r>
              <a:rPr lang="en-US" dirty="0"/>
              <a:t>Title</a:t>
            </a:r>
          </a:p>
        </p:txBody>
      </p:sp>
      <p:sp>
        <p:nvSpPr>
          <p:cNvPr id="27" name="Slide Number Placeholder 5">
            <a:extLst>
              <a:ext uri="{FF2B5EF4-FFF2-40B4-BE49-F238E27FC236}">
                <a16:creationId xmlns:a16="http://schemas.microsoft.com/office/drawing/2014/main" id="{90E78EE6-A934-3045-BB5E-FC8FEC50CE88}"/>
              </a:ext>
            </a:extLst>
          </p:cNvPr>
          <p:cNvSpPr txBox="1">
            <a:spLocks/>
          </p:cNvSpPr>
          <p:nvPr userDrawn="1"/>
        </p:nvSpPr>
        <p:spPr>
          <a:xfrm>
            <a:off x="11724680"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b="1" smtClean="0">
                <a:solidFill>
                  <a:schemeClr val="bg1"/>
                </a:solidFill>
              </a:rPr>
              <a:pPr/>
              <a:t>‹#›</a:t>
            </a:fld>
            <a:endParaRPr lang="en-US" b="1" dirty="0">
              <a:solidFill>
                <a:schemeClr val="bg1"/>
              </a:solidFill>
            </a:endParaRPr>
          </a:p>
        </p:txBody>
      </p:sp>
      <p:pic>
        <p:nvPicPr>
          <p:cNvPr id="29" name="Picture 28" descr="Graphical user interface&#10;&#10;Description automatically generated">
            <a:extLst>
              <a:ext uri="{FF2B5EF4-FFF2-40B4-BE49-F238E27FC236}">
                <a16:creationId xmlns:a16="http://schemas.microsoft.com/office/drawing/2014/main" id="{285ECE91-20CF-CA4D-AF84-B64C557D67C3}"/>
              </a:ext>
            </a:extLst>
          </p:cNvPr>
          <p:cNvPicPr>
            <a:picLocks noChangeAspect="1"/>
          </p:cNvPicPr>
          <p:nvPr userDrawn="1"/>
        </p:nvPicPr>
        <p:blipFill>
          <a:blip r:embed="rId7"/>
          <a:stretch>
            <a:fillRect/>
          </a:stretch>
        </p:blipFill>
        <p:spPr>
          <a:xfrm>
            <a:off x="898710" y="-32289"/>
            <a:ext cx="1024875" cy="973631"/>
          </a:xfrm>
          <a:prstGeom prst="rect">
            <a:avLst/>
          </a:prstGeom>
        </p:spPr>
      </p:pic>
    </p:spTree>
    <p:extLst>
      <p:ext uri="{BB962C8B-B14F-4D97-AF65-F5344CB8AC3E}">
        <p14:creationId xmlns:p14="http://schemas.microsoft.com/office/powerpoint/2010/main" val="27365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F514-9303-9847-9601-83131152C58A}"/>
              </a:ext>
            </a:extLst>
          </p:cNvPr>
          <p:cNvSpPr>
            <a:spLocks noGrp="1"/>
          </p:cNvSpPr>
          <p:nvPr>
            <p:ph type="title" hasCustomPrompt="1"/>
          </p:nvPr>
        </p:nvSpPr>
        <p:spPr/>
        <p:txBody>
          <a:bodyPr/>
          <a:lstStyle/>
          <a:p>
            <a:r>
              <a:rPr lang="en-US" dirty="0"/>
              <a:t>Agenda</a:t>
            </a:r>
          </a:p>
        </p:txBody>
      </p:sp>
      <p:sp>
        <p:nvSpPr>
          <p:cNvPr id="3" name="Date Placeholder 2">
            <a:extLst>
              <a:ext uri="{FF2B5EF4-FFF2-40B4-BE49-F238E27FC236}">
                <a16:creationId xmlns:a16="http://schemas.microsoft.com/office/drawing/2014/main" id="{1217EE83-2E94-654A-A722-313D65FFEE87}"/>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50E871F1-F3FA-304D-A38D-32657FCFC022}"/>
              </a:ext>
            </a:extLst>
          </p:cNvPr>
          <p:cNvSpPr>
            <a:spLocks noGrp="1"/>
          </p:cNvSpPr>
          <p:nvPr>
            <p:ph type="ftr" sz="quarter" idx="11"/>
          </p:nvPr>
        </p:nvSpPr>
        <p:spPr/>
        <p:txBody>
          <a:bodyPr/>
          <a:lstStyle/>
          <a:p>
            <a:endParaRPr lang="en-US"/>
          </a:p>
        </p:txBody>
      </p:sp>
      <p:sp>
        <p:nvSpPr>
          <p:cNvPr id="6" name="Parallelogram 5">
            <a:extLst>
              <a:ext uri="{FF2B5EF4-FFF2-40B4-BE49-F238E27FC236}">
                <a16:creationId xmlns:a16="http://schemas.microsoft.com/office/drawing/2014/main" id="{8DF90065-5B3D-B641-B15A-E3F3C435A01D}"/>
              </a:ext>
            </a:extLst>
          </p:cNvPr>
          <p:cNvSpPr/>
          <p:nvPr userDrawn="1"/>
        </p:nvSpPr>
        <p:spPr>
          <a:xfrm>
            <a:off x="3382931" y="1478153"/>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D6653F28-9DCD-D543-854F-BAAF037D9589}"/>
              </a:ext>
            </a:extLst>
          </p:cNvPr>
          <p:cNvSpPr/>
          <p:nvPr userDrawn="1"/>
        </p:nvSpPr>
        <p:spPr>
          <a:xfrm>
            <a:off x="3168619" y="2379486"/>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CD3CA3FF-7689-B74C-BAE3-ED8BAADE0B80}"/>
              </a:ext>
            </a:extLst>
          </p:cNvPr>
          <p:cNvSpPr/>
          <p:nvPr userDrawn="1"/>
        </p:nvSpPr>
        <p:spPr>
          <a:xfrm>
            <a:off x="2981402" y="3279181"/>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E7CEA9E6-7C42-C04D-84FD-1B506AD1F49E}"/>
              </a:ext>
            </a:extLst>
          </p:cNvPr>
          <p:cNvSpPr/>
          <p:nvPr userDrawn="1"/>
        </p:nvSpPr>
        <p:spPr>
          <a:xfrm>
            <a:off x="2747681" y="4164588"/>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C62FF9BE-CA56-A542-B35C-EE59223941D1}"/>
              </a:ext>
            </a:extLst>
          </p:cNvPr>
          <p:cNvSpPr/>
          <p:nvPr userDrawn="1"/>
        </p:nvSpPr>
        <p:spPr>
          <a:xfrm>
            <a:off x="2519080" y="5049995"/>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8F965B36-2278-A24F-A99B-FD6650093A26}"/>
              </a:ext>
            </a:extLst>
          </p:cNvPr>
          <p:cNvSpPr>
            <a:spLocks noGrp="1"/>
          </p:cNvSpPr>
          <p:nvPr>
            <p:ph type="body" sz="quarter" idx="13" hasCustomPrompt="1"/>
          </p:nvPr>
        </p:nvSpPr>
        <p:spPr>
          <a:xfrm>
            <a:off x="4123421" y="1609549"/>
            <a:ext cx="4405313" cy="542925"/>
          </a:xfrm>
        </p:spPr>
        <p:txBody>
          <a:bodyPr/>
          <a:lstStyle>
            <a:lvl1pPr marL="0" indent="0">
              <a:buNone/>
              <a:defRPr/>
            </a:lvl1pPr>
          </a:lstStyle>
          <a:p>
            <a:pPr lvl="0"/>
            <a:r>
              <a:rPr lang="en-US" dirty="0"/>
              <a:t>Agenda #1 </a:t>
            </a:r>
          </a:p>
        </p:txBody>
      </p:sp>
      <p:sp>
        <p:nvSpPr>
          <p:cNvPr id="26" name="Text Placeholder 24">
            <a:extLst>
              <a:ext uri="{FF2B5EF4-FFF2-40B4-BE49-F238E27FC236}">
                <a16:creationId xmlns:a16="http://schemas.microsoft.com/office/drawing/2014/main" id="{A6A283CA-DF2D-C245-A844-27F881D8B7F7}"/>
              </a:ext>
            </a:extLst>
          </p:cNvPr>
          <p:cNvSpPr>
            <a:spLocks noGrp="1"/>
          </p:cNvSpPr>
          <p:nvPr>
            <p:ph type="body" sz="quarter" idx="14" hasCustomPrompt="1"/>
          </p:nvPr>
        </p:nvSpPr>
        <p:spPr>
          <a:xfrm>
            <a:off x="3909109" y="2490903"/>
            <a:ext cx="4405313" cy="542925"/>
          </a:xfrm>
        </p:spPr>
        <p:txBody>
          <a:bodyPr/>
          <a:lstStyle>
            <a:lvl1pPr marL="0" indent="0">
              <a:buNone/>
              <a:defRPr/>
            </a:lvl1pPr>
          </a:lstStyle>
          <a:p>
            <a:pPr lvl="0"/>
            <a:r>
              <a:rPr lang="en-US" dirty="0"/>
              <a:t>Agenda #2 </a:t>
            </a:r>
          </a:p>
        </p:txBody>
      </p:sp>
      <p:sp>
        <p:nvSpPr>
          <p:cNvPr id="27" name="Text Placeholder 24">
            <a:extLst>
              <a:ext uri="{FF2B5EF4-FFF2-40B4-BE49-F238E27FC236}">
                <a16:creationId xmlns:a16="http://schemas.microsoft.com/office/drawing/2014/main" id="{C445B1D2-9B19-3948-BFA9-D94E14551764}"/>
              </a:ext>
            </a:extLst>
          </p:cNvPr>
          <p:cNvSpPr>
            <a:spLocks noGrp="1"/>
          </p:cNvSpPr>
          <p:nvPr>
            <p:ph type="body" sz="quarter" idx="15" hasCustomPrompt="1"/>
          </p:nvPr>
        </p:nvSpPr>
        <p:spPr>
          <a:xfrm>
            <a:off x="3721892" y="3401795"/>
            <a:ext cx="4405313" cy="542925"/>
          </a:xfrm>
        </p:spPr>
        <p:txBody>
          <a:bodyPr/>
          <a:lstStyle>
            <a:lvl1pPr marL="0" indent="0">
              <a:buNone/>
              <a:defRPr/>
            </a:lvl1pPr>
          </a:lstStyle>
          <a:p>
            <a:pPr lvl="0"/>
            <a:r>
              <a:rPr lang="en-US" dirty="0"/>
              <a:t>Agenda #3 </a:t>
            </a:r>
          </a:p>
        </p:txBody>
      </p:sp>
      <p:sp>
        <p:nvSpPr>
          <p:cNvPr id="28" name="Text Placeholder 24">
            <a:extLst>
              <a:ext uri="{FF2B5EF4-FFF2-40B4-BE49-F238E27FC236}">
                <a16:creationId xmlns:a16="http://schemas.microsoft.com/office/drawing/2014/main" id="{E29787A8-4A45-5348-9973-83E51D4B7AEC}"/>
              </a:ext>
            </a:extLst>
          </p:cNvPr>
          <p:cNvSpPr>
            <a:spLocks noGrp="1"/>
          </p:cNvSpPr>
          <p:nvPr>
            <p:ph type="body" sz="quarter" idx="16" hasCustomPrompt="1"/>
          </p:nvPr>
        </p:nvSpPr>
        <p:spPr>
          <a:xfrm>
            <a:off x="3488171" y="4276005"/>
            <a:ext cx="4405313" cy="542925"/>
          </a:xfrm>
        </p:spPr>
        <p:txBody>
          <a:bodyPr/>
          <a:lstStyle>
            <a:lvl1pPr marL="0" indent="0">
              <a:buNone/>
              <a:defRPr/>
            </a:lvl1pPr>
          </a:lstStyle>
          <a:p>
            <a:pPr lvl="0"/>
            <a:r>
              <a:rPr lang="en-US" dirty="0"/>
              <a:t>Agenda #4 </a:t>
            </a:r>
          </a:p>
        </p:txBody>
      </p:sp>
      <p:sp>
        <p:nvSpPr>
          <p:cNvPr id="29" name="Text Placeholder 24">
            <a:extLst>
              <a:ext uri="{FF2B5EF4-FFF2-40B4-BE49-F238E27FC236}">
                <a16:creationId xmlns:a16="http://schemas.microsoft.com/office/drawing/2014/main" id="{748139FE-7401-8C48-AE57-AD3B21D34C3C}"/>
              </a:ext>
            </a:extLst>
          </p:cNvPr>
          <p:cNvSpPr>
            <a:spLocks noGrp="1"/>
          </p:cNvSpPr>
          <p:nvPr>
            <p:ph type="body" sz="quarter" idx="17" hasCustomPrompt="1"/>
          </p:nvPr>
        </p:nvSpPr>
        <p:spPr>
          <a:xfrm>
            <a:off x="3259570" y="5168915"/>
            <a:ext cx="4405313" cy="542925"/>
          </a:xfrm>
        </p:spPr>
        <p:txBody>
          <a:bodyPr/>
          <a:lstStyle>
            <a:lvl1pPr marL="0" indent="0">
              <a:buNone/>
              <a:defRPr/>
            </a:lvl1pPr>
          </a:lstStyle>
          <a:p>
            <a:pPr lvl="0"/>
            <a:r>
              <a:rPr lang="en-US" dirty="0"/>
              <a:t>Agenda #5 </a:t>
            </a:r>
          </a:p>
        </p:txBody>
      </p:sp>
    </p:spTree>
    <p:extLst>
      <p:ext uri="{BB962C8B-B14F-4D97-AF65-F5344CB8AC3E}">
        <p14:creationId xmlns:p14="http://schemas.microsoft.com/office/powerpoint/2010/main" val="11504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 &amp; Speaker Slide">
    <p:bg>
      <p:bgPr>
        <a:solidFill>
          <a:schemeClr val="bg1"/>
        </a:solidFill>
        <a:effectLst/>
      </p:bgPr>
    </p:bg>
    <p:spTree>
      <p:nvGrpSpPr>
        <p:cNvPr id="1" name=""/>
        <p:cNvGrpSpPr/>
        <p:nvPr/>
      </p:nvGrpSpPr>
      <p:grpSpPr>
        <a:xfrm>
          <a:off x="0" y="0"/>
          <a:ext cx="0" cy="0"/>
          <a:chOff x="0" y="0"/>
          <a:chExt cx="0" cy="0"/>
        </a:xfrm>
      </p:grpSpPr>
      <p:pic>
        <p:nvPicPr>
          <p:cNvPr id="28" name="Picture 27" descr="A picture containing funnel chart&#10;&#10;Description automatically generated">
            <a:extLst>
              <a:ext uri="{FF2B5EF4-FFF2-40B4-BE49-F238E27FC236}">
                <a16:creationId xmlns:a16="http://schemas.microsoft.com/office/drawing/2014/main" id="{C2AF7B78-D265-EA40-B48F-84F2A9F7918A}"/>
              </a:ext>
            </a:extLst>
          </p:cNvPr>
          <p:cNvPicPr>
            <a:picLocks noChangeAspect="1"/>
          </p:cNvPicPr>
          <p:nvPr userDrawn="1"/>
        </p:nvPicPr>
        <p:blipFill>
          <a:blip r:embed="rId2"/>
          <a:stretch>
            <a:fillRect/>
          </a:stretch>
        </p:blipFill>
        <p:spPr>
          <a:xfrm>
            <a:off x="-29634" y="-12720"/>
            <a:ext cx="12251267" cy="6883440"/>
          </a:xfrm>
          <a:prstGeom prst="rect">
            <a:avLst/>
          </a:prstGeom>
        </p:spPr>
      </p:pic>
      <p:sp>
        <p:nvSpPr>
          <p:cNvPr id="36" name="Parallelogram 35">
            <a:extLst>
              <a:ext uri="{FF2B5EF4-FFF2-40B4-BE49-F238E27FC236}">
                <a16:creationId xmlns:a16="http://schemas.microsoft.com/office/drawing/2014/main" id="{43977796-DC13-B747-97E8-721A4440A178}"/>
              </a:ext>
            </a:extLst>
          </p:cNvPr>
          <p:cNvSpPr/>
          <p:nvPr userDrawn="1"/>
        </p:nvSpPr>
        <p:spPr>
          <a:xfrm>
            <a:off x="1443115" y="3324049"/>
            <a:ext cx="5886294" cy="2523692"/>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D65DD9AE-E7DB-1846-9B0C-4135879BADE1}"/>
              </a:ext>
            </a:extLst>
          </p:cNvPr>
          <p:cNvSpPr txBox="1">
            <a:spLocks/>
          </p:cNvSpPr>
          <p:nvPr userDrawn="1"/>
        </p:nvSpPr>
        <p:spPr>
          <a:xfrm>
            <a:off x="11724680"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b="1" smtClean="0">
                <a:solidFill>
                  <a:schemeClr val="tx1"/>
                </a:solidFill>
              </a:rPr>
              <a:pPr/>
              <a:t>‹#›</a:t>
            </a:fld>
            <a:endParaRPr lang="en-US" b="1" dirty="0">
              <a:solidFill>
                <a:schemeClr val="tx1"/>
              </a:solidFill>
            </a:endParaRPr>
          </a:p>
        </p:txBody>
      </p:sp>
      <p:sp>
        <p:nvSpPr>
          <p:cNvPr id="22" name="Text Placeholder 21">
            <a:extLst>
              <a:ext uri="{FF2B5EF4-FFF2-40B4-BE49-F238E27FC236}">
                <a16:creationId xmlns:a16="http://schemas.microsoft.com/office/drawing/2014/main" id="{EDB4C891-BFC8-2D4B-BD81-EEF8A30C114B}"/>
              </a:ext>
            </a:extLst>
          </p:cNvPr>
          <p:cNvSpPr>
            <a:spLocks noGrp="1"/>
          </p:cNvSpPr>
          <p:nvPr>
            <p:ph type="body" sz="quarter" idx="13" hasCustomPrompt="1"/>
          </p:nvPr>
        </p:nvSpPr>
        <p:spPr>
          <a:xfrm>
            <a:off x="1726894" y="3461025"/>
            <a:ext cx="5000625" cy="2523692"/>
          </a:xfrm>
        </p:spPr>
        <p:txBody>
          <a:bodyPr/>
          <a:lstStyle>
            <a:lvl1pPr marL="0" indent="0" algn="ctr">
              <a:buNone/>
              <a:defRPr sz="7000" b="1">
                <a:solidFill>
                  <a:schemeClr val="bg1"/>
                </a:solidFill>
              </a:defRPr>
            </a:lvl1pPr>
            <a:lvl2pPr marL="457200" indent="0" algn="ctr">
              <a:buNone/>
              <a:defRPr sz="4400" b="1">
                <a:solidFill>
                  <a:schemeClr val="bg1"/>
                </a:solidFill>
              </a:defRPr>
            </a:lvl2pPr>
          </a:lstStyle>
          <a:p>
            <a:pPr lvl="0"/>
            <a:r>
              <a:rPr lang="en-US" dirty="0"/>
              <a:t>Speaker</a:t>
            </a:r>
          </a:p>
          <a:p>
            <a:pPr lvl="1"/>
            <a:r>
              <a:rPr lang="en-US" dirty="0"/>
              <a:t>Title</a:t>
            </a:r>
          </a:p>
        </p:txBody>
      </p:sp>
      <p:pic>
        <p:nvPicPr>
          <p:cNvPr id="30" name="Picture 29" descr="Graphical user interface&#10;&#10;Description automatically generated">
            <a:extLst>
              <a:ext uri="{FF2B5EF4-FFF2-40B4-BE49-F238E27FC236}">
                <a16:creationId xmlns:a16="http://schemas.microsoft.com/office/drawing/2014/main" id="{78262E6F-18A1-8940-BC1B-68A81492A579}"/>
              </a:ext>
            </a:extLst>
          </p:cNvPr>
          <p:cNvPicPr>
            <a:picLocks noChangeAspect="1"/>
          </p:cNvPicPr>
          <p:nvPr userDrawn="1"/>
        </p:nvPicPr>
        <p:blipFill>
          <a:blip r:embed="rId3"/>
          <a:stretch>
            <a:fillRect/>
          </a:stretch>
        </p:blipFill>
        <p:spPr>
          <a:xfrm>
            <a:off x="9745482" y="5708424"/>
            <a:ext cx="1151615" cy="1094034"/>
          </a:xfrm>
          <a:prstGeom prst="rect">
            <a:avLst/>
          </a:prstGeom>
        </p:spPr>
      </p:pic>
      <p:pic>
        <p:nvPicPr>
          <p:cNvPr id="47" name="Picture 46">
            <a:extLst>
              <a:ext uri="{FF2B5EF4-FFF2-40B4-BE49-F238E27FC236}">
                <a16:creationId xmlns:a16="http://schemas.microsoft.com/office/drawing/2014/main" id="{781156C3-A54C-AF46-AB82-B69DFE7E9446}"/>
              </a:ext>
            </a:extLst>
          </p:cNvPr>
          <p:cNvPicPr>
            <a:picLocks noChangeAspect="1"/>
          </p:cNvPicPr>
          <p:nvPr userDrawn="1"/>
        </p:nvPicPr>
        <p:blipFill>
          <a:blip r:embed="rId4"/>
          <a:stretch>
            <a:fillRect/>
          </a:stretch>
        </p:blipFill>
        <p:spPr>
          <a:xfrm>
            <a:off x="-29634" y="-27176"/>
            <a:ext cx="3149600" cy="1117600"/>
          </a:xfrm>
          <a:prstGeom prst="rect">
            <a:avLst/>
          </a:prstGeom>
        </p:spPr>
      </p:pic>
      <p:pic>
        <p:nvPicPr>
          <p:cNvPr id="48" name="Picture 47">
            <a:extLst>
              <a:ext uri="{FF2B5EF4-FFF2-40B4-BE49-F238E27FC236}">
                <a16:creationId xmlns:a16="http://schemas.microsoft.com/office/drawing/2014/main" id="{7BA7ECC7-EE66-6647-B7C0-3B4ED3DD4894}"/>
              </a:ext>
            </a:extLst>
          </p:cNvPr>
          <p:cNvPicPr>
            <a:picLocks noChangeAspect="1"/>
          </p:cNvPicPr>
          <p:nvPr userDrawn="1"/>
        </p:nvPicPr>
        <p:blipFill>
          <a:blip r:embed="rId4"/>
          <a:stretch>
            <a:fillRect/>
          </a:stretch>
        </p:blipFill>
        <p:spPr>
          <a:xfrm>
            <a:off x="2649175" y="-27176"/>
            <a:ext cx="3149600" cy="1117600"/>
          </a:xfrm>
          <a:prstGeom prst="rect">
            <a:avLst/>
          </a:prstGeom>
        </p:spPr>
      </p:pic>
      <p:pic>
        <p:nvPicPr>
          <p:cNvPr id="49" name="Picture 48">
            <a:extLst>
              <a:ext uri="{FF2B5EF4-FFF2-40B4-BE49-F238E27FC236}">
                <a16:creationId xmlns:a16="http://schemas.microsoft.com/office/drawing/2014/main" id="{46730EE1-BD1E-4B4E-91F6-0909230E7E49}"/>
              </a:ext>
            </a:extLst>
          </p:cNvPr>
          <p:cNvPicPr>
            <a:picLocks noChangeAspect="1"/>
          </p:cNvPicPr>
          <p:nvPr userDrawn="1"/>
        </p:nvPicPr>
        <p:blipFill>
          <a:blip r:embed="rId4"/>
          <a:stretch>
            <a:fillRect/>
          </a:stretch>
        </p:blipFill>
        <p:spPr>
          <a:xfrm>
            <a:off x="5623680" y="-27176"/>
            <a:ext cx="3149600" cy="1117600"/>
          </a:xfrm>
          <a:prstGeom prst="rect">
            <a:avLst/>
          </a:prstGeom>
        </p:spPr>
      </p:pic>
      <p:pic>
        <p:nvPicPr>
          <p:cNvPr id="50" name="Picture 49">
            <a:extLst>
              <a:ext uri="{FF2B5EF4-FFF2-40B4-BE49-F238E27FC236}">
                <a16:creationId xmlns:a16="http://schemas.microsoft.com/office/drawing/2014/main" id="{077B945F-9390-6245-822E-0411604830F4}"/>
              </a:ext>
            </a:extLst>
          </p:cNvPr>
          <p:cNvPicPr>
            <a:picLocks noChangeAspect="1"/>
          </p:cNvPicPr>
          <p:nvPr userDrawn="1"/>
        </p:nvPicPr>
        <p:blipFill>
          <a:blip r:embed="rId4"/>
          <a:stretch>
            <a:fillRect/>
          </a:stretch>
        </p:blipFill>
        <p:spPr>
          <a:xfrm>
            <a:off x="8477584" y="-27176"/>
            <a:ext cx="3149600" cy="1117600"/>
          </a:xfrm>
          <a:prstGeom prst="rect">
            <a:avLst/>
          </a:prstGeom>
        </p:spPr>
      </p:pic>
      <p:pic>
        <p:nvPicPr>
          <p:cNvPr id="51" name="Picture 50">
            <a:extLst>
              <a:ext uri="{FF2B5EF4-FFF2-40B4-BE49-F238E27FC236}">
                <a16:creationId xmlns:a16="http://schemas.microsoft.com/office/drawing/2014/main" id="{B3E22ACE-695C-3147-9966-E2BDF2861EF2}"/>
              </a:ext>
            </a:extLst>
          </p:cNvPr>
          <p:cNvPicPr>
            <a:picLocks noChangeAspect="1"/>
          </p:cNvPicPr>
          <p:nvPr userDrawn="1"/>
        </p:nvPicPr>
        <p:blipFill>
          <a:blip r:embed="rId4"/>
          <a:stretch>
            <a:fillRect/>
          </a:stretch>
        </p:blipFill>
        <p:spPr>
          <a:xfrm>
            <a:off x="9072036" y="-54146"/>
            <a:ext cx="3149600" cy="1117600"/>
          </a:xfrm>
          <a:prstGeom prst="rect">
            <a:avLst/>
          </a:prstGeom>
        </p:spPr>
      </p:pic>
      <p:sp>
        <p:nvSpPr>
          <p:cNvPr id="38" name="Parallelogram 37">
            <a:extLst>
              <a:ext uri="{FF2B5EF4-FFF2-40B4-BE49-F238E27FC236}">
                <a16:creationId xmlns:a16="http://schemas.microsoft.com/office/drawing/2014/main" id="{EABD14B6-0C4B-AD4F-97BA-7853BC162048}"/>
              </a:ext>
            </a:extLst>
          </p:cNvPr>
          <p:cNvSpPr/>
          <p:nvPr userDrawn="1"/>
        </p:nvSpPr>
        <p:spPr>
          <a:xfrm>
            <a:off x="5385059" y="992028"/>
            <a:ext cx="5886294" cy="1628775"/>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31695A6B-DFA4-744E-AB92-CF0EE75FB66B}"/>
              </a:ext>
            </a:extLst>
          </p:cNvPr>
          <p:cNvSpPr>
            <a:spLocks noGrp="1"/>
          </p:cNvSpPr>
          <p:nvPr>
            <p:ph type="body" sz="quarter" idx="12" hasCustomPrompt="1"/>
          </p:nvPr>
        </p:nvSpPr>
        <p:spPr>
          <a:xfrm>
            <a:off x="5184878" y="1153241"/>
            <a:ext cx="6086475" cy="1628775"/>
          </a:xfrm>
        </p:spPr>
        <p:txBody>
          <a:bodyPr>
            <a:normAutofit/>
          </a:bodyPr>
          <a:lstStyle>
            <a:lvl1pPr marL="0" indent="0" algn="ctr">
              <a:buNone/>
              <a:defRPr sz="8000" b="1">
                <a:solidFill>
                  <a:schemeClr val="bg1"/>
                </a:solidFill>
              </a:defRPr>
            </a:lvl1pPr>
          </a:lstStyle>
          <a:p>
            <a:pPr lvl="0"/>
            <a:r>
              <a:rPr lang="en-US" dirty="0"/>
              <a:t>Topic</a:t>
            </a:r>
          </a:p>
        </p:txBody>
      </p:sp>
    </p:spTree>
    <p:extLst>
      <p:ext uri="{BB962C8B-B14F-4D97-AF65-F5344CB8AC3E}">
        <p14:creationId xmlns:p14="http://schemas.microsoft.com/office/powerpoint/2010/main" val="1765415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ersity Programs Contact Information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FE1DFD-6448-8B44-BE2A-B446F0D0A2D6}"/>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1A8A4A65-8204-CE4E-B967-0220203265B3}"/>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A75F35E9-CF6A-AE4A-B30E-B3EA9DD07FB3}"/>
              </a:ext>
            </a:extLst>
          </p:cNvPr>
          <p:cNvSpPr txBox="1"/>
          <p:nvPr userDrawn="1"/>
        </p:nvSpPr>
        <p:spPr>
          <a:xfrm>
            <a:off x="1551008" y="261257"/>
            <a:ext cx="9637486" cy="769441"/>
          </a:xfrm>
          <a:prstGeom prst="rect">
            <a:avLst/>
          </a:prstGeom>
          <a:noFill/>
        </p:spPr>
        <p:txBody>
          <a:bodyPr wrap="square" rtlCol="0">
            <a:spAutoFit/>
          </a:bodyPr>
          <a:lstStyle/>
          <a:p>
            <a:r>
              <a:rPr lang="en-US" sz="4400" b="1" dirty="0">
                <a:solidFill>
                  <a:schemeClr val="bg1"/>
                </a:solidFill>
              </a:rPr>
              <a:t>Diversity Programs Contact Information</a:t>
            </a:r>
          </a:p>
        </p:txBody>
      </p:sp>
      <p:sp>
        <p:nvSpPr>
          <p:cNvPr id="7" name="TextBox 6">
            <a:extLst>
              <a:ext uri="{FF2B5EF4-FFF2-40B4-BE49-F238E27FC236}">
                <a16:creationId xmlns:a16="http://schemas.microsoft.com/office/drawing/2014/main" id="{6A2C0F45-CE44-1B45-999F-1BA2A1A48130}"/>
              </a:ext>
            </a:extLst>
          </p:cNvPr>
          <p:cNvSpPr txBox="1"/>
          <p:nvPr userDrawn="1"/>
        </p:nvSpPr>
        <p:spPr>
          <a:xfrm>
            <a:off x="975200" y="1414073"/>
            <a:ext cx="5900738" cy="4585871"/>
          </a:xfrm>
          <a:prstGeom prst="rect">
            <a:avLst/>
          </a:prstGeom>
          <a:noFill/>
        </p:spPr>
        <p:txBody>
          <a:bodyPr wrap="square" numCol="1" rtlCol="0" anchor="ctr">
            <a:spAutoFit/>
          </a:bodyPr>
          <a:lstStyle/>
          <a:p>
            <a:r>
              <a:rPr lang="en-US" sz="2400" b="1" dirty="0" err="1">
                <a:solidFill>
                  <a:schemeClr val="bg1"/>
                </a:solidFill>
              </a:rPr>
              <a:t>JuanPablo</a:t>
            </a:r>
            <a:r>
              <a:rPr lang="en-US" sz="2400" b="1" dirty="0">
                <a:solidFill>
                  <a:schemeClr val="bg1"/>
                </a:solidFill>
              </a:rPr>
              <a:t> Prieto</a:t>
            </a:r>
          </a:p>
          <a:p>
            <a:r>
              <a:rPr lang="en-US" sz="2000" dirty="0">
                <a:solidFill>
                  <a:schemeClr val="bg1"/>
                </a:solidFill>
              </a:rPr>
              <a:t>Director, Diversity Programs</a:t>
            </a:r>
          </a:p>
          <a:p>
            <a:r>
              <a:rPr lang="en-US" sz="2000" b="1" i="1" dirty="0">
                <a:solidFill>
                  <a:schemeClr val="bg1"/>
                </a:solidFill>
                <a:hlinkClick r:id="rId2">
                  <a:extLst>
                    <a:ext uri="{A12FA001-AC4F-418D-AE19-62706E023703}">
                      <ahyp:hlinkClr xmlns:ahyp="http://schemas.microsoft.com/office/drawing/2018/hyperlinkcolor" val="tx"/>
                    </a:ext>
                  </a:extLst>
                </a:hlinkClick>
              </a:rPr>
              <a:t>jprieto@transitchicago.com</a:t>
            </a:r>
            <a:endParaRPr lang="en-US" sz="2000" b="1" i="1" dirty="0">
              <a:solidFill>
                <a:schemeClr val="bg1"/>
              </a:solidFill>
            </a:endParaRPr>
          </a:p>
          <a:p>
            <a:r>
              <a:rPr lang="en-US" sz="2000" dirty="0">
                <a:solidFill>
                  <a:schemeClr val="bg1"/>
                </a:solidFill>
              </a:rPr>
              <a:t>(312) 681-2600</a:t>
            </a:r>
          </a:p>
          <a:p>
            <a:endParaRPr lang="en-US" sz="2000" dirty="0">
              <a:solidFill>
                <a:schemeClr val="bg1"/>
              </a:solidFill>
            </a:endParaRPr>
          </a:p>
          <a:p>
            <a:r>
              <a:rPr lang="en-US" sz="2400" b="1" dirty="0">
                <a:solidFill>
                  <a:schemeClr val="bg1"/>
                </a:solidFill>
              </a:rPr>
              <a:t>Benjamin </a:t>
            </a:r>
            <a:r>
              <a:rPr lang="en-US" sz="2400" b="1" dirty="0" err="1">
                <a:solidFill>
                  <a:schemeClr val="bg1"/>
                </a:solidFill>
              </a:rPr>
              <a:t>Bedenfield</a:t>
            </a:r>
            <a:endParaRPr lang="en-US" sz="2400" b="1" dirty="0">
              <a:solidFill>
                <a:schemeClr val="bg1"/>
              </a:solidFill>
            </a:endParaRPr>
          </a:p>
          <a:p>
            <a:r>
              <a:rPr lang="en-US" sz="2000" dirty="0">
                <a:solidFill>
                  <a:schemeClr val="bg1"/>
                </a:solidFill>
              </a:rPr>
              <a:t>Manager, Certification Programs</a:t>
            </a:r>
          </a:p>
          <a:p>
            <a:r>
              <a:rPr lang="en-US" sz="2000" b="1" i="1" dirty="0">
                <a:solidFill>
                  <a:schemeClr val="bg1"/>
                </a:solidFill>
                <a:hlinkClick r:id="rId3">
                  <a:extLst>
                    <a:ext uri="{A12FA001-AC4F-418D-AE19-62706E023703}">
                      <ahyp:hlinkClr xmlns:ahyp="http://schemas.microsoft.com/office/drawing/2018/hyperlinkcolor" val="tx"/>
                    </a:ext>
                  </a:extLst>
                </a:hlinkClick>
              </a:rPr>
              <a:t>bbedenfield1@transitchicago.com</a:t>
            </a:r>
            <a:endParaRPr lang="en-US" sz="2000" b="1" i="1" dirty="0">
              <a:solidFill>
                <a:schemeClr val="bg1"/>
              </a:solidFill>
            </a:endParaRPr>
          </a:p>
          <a:p>
            <a:r>
              <a:rPr lang="en-US" sz="2000" dirty="0">
                <a:solidFill>
                  <a:schemeClr val="bg1"/>
                </a:solidFill>
              </a:rPr>
              <a:t>(312)-681-2671</a:t>
            </a:r>
          </a:p>
          <a:p>
            <a:endParaRPr lang="en-US" sz="2000" dirty="0">
              <a:solidFill>
                <a:schemeClr val="bg1"/>
              </a:solidFill>
            </a:endParaRPr>
          </a:p>
          <a:p>
            <a:r>
              <a:rPr lang="en-US" sz="2400" b="1" dirty="0">
                <a:solidFill>
                  <a:schemeClr val="bg1"/>
                </a:solidFill>
              </a:rPr>
              <a:t>Brittney Johnson</a:t>
            </a:r>
          </a:p>
          <a:p>
            <a:r>
              <a:rPr lang="en-US" sz="2000" dirty="0">
                <a:solidFill>
                  <a:schemeClr val="bg1"/>
                </a:solidFill>
              </a:rPr>
              <a:t>Manager, Compliance Programs</a:t>
            </a:r>
          </a:p>
          <a:p>
            <a:r>
              <a:rPr lang="en-US" sz="2000" b="1" i="1" dirty="0">
                <a:solidFill>
                  <a:schemeClr val="bg1"/>
                </a:solidFill>
                <a:hlinkClick r:id="rId4">
                  <a:extLst>
                    <a:ext uri="{A12FA001-AC4F-418D-AE19-62706E023703}">
                      <ahyp:hlinkClr xmlns:ahyp="http://schemas.microsoft.com/office/drawing/2018/hyperlinkcolor" val="tx"/>
                    </a:ext>
                  </a:extLst>
                </a:hlinkClick>
              </a:rPr>
              <a:t>bbowman@transitchicago.com</a:t>
            </a:r>
            <a:endParaRPr lang="en-US" sz="2000" b="1" i="1" dirty="0">
              <a:solidFill>
                <a:schemeClr val="bg1"/>
              </a:solidFill>
            </a:endParaRPr>
          </a:p>
          <a:p>
            <a:r>
              <a:rPr lang="en-US" sz="2000" dirty="0">
                <a:solidFill>
                  <a:schemeClr val="bg1"/>
                </a:solidFill>
              </a:rPr>
              <a:t>(312) 681-2626</a:t>
            </a:r>
          </a:p>
        </p:txBody>
      </p:sp>
      <p:sp>
        <p:nvSpPr>
          <p:cNvPr id="9" name="Rectangle 8">
            <a:extLst>
              <a:ext uri="{FF2B5EF4-FFF2-40B4-BE49-F238E27FC236}">
                <a16:creationId xmlns:a16="http://schemas.microsoft.com/office/drawing/2014/main" id="{2152A6FF-6908-4944-814B-372681566E90}"/>
              </a:ext>
            </a:extLst>
          </p:cNvPr>
          <p:cNvSpPr/>
          <p:nvPr userDrawn="1"/>
        </p:nvSpPr>
        <p:spPr>
          <a:xfrm>
            <a:off x="5838463" y="1341572"/>
            <a:ext cx="5748337" cy="4585871"/>
          </a:xfrm>
          <a:prstGeom prst="rect">
            <a:avLst/>
          </a:prstGeom>
        </p:spPr>
        <p:txBody>
          <a:bodyPr wrap="square" anchor="ctr">
            <a:spAutoFit/>
          </a:bodyPr>
          <a:lstStyle/>
          <a:p>
            <a:r>
              <a:rPr lang="en-US" sz="2400" b="1" dirty="0">
                <a:solidFill>
                  <a:schemeClr val="bg1"/>
                </a:solidFill>
              </a:rPr>
              <a:t>Brandy Phillips</a:t>
            </a:r>
          </a:p>
          <a:p>
            <a:r>
              <a:rPr lang="en-US" sz="2000" dirty="0">
                <a:solidFill>
                  <a:schemeClr val="bg1"/>
                </a:solidFill>
              </a:rPr>
              <a:t>Sr. Project Manager, Workforce Initiatives</a:t>
            </a:r>
          </a:p>
          <a:p>
            <a:r>
              <a:rPr lang="en-US" sz="2000" b="1" i="1" dirty="0">
                <a:solidFill>
                  <a:schemeClr val="bg1"/>
                </a:solidFill>
                <a:hlinkClick r:id="rId4">
                  <a:extLst>
                    <a:ext uri="{A12FA001-AC4F-418D-AE19-62706E023703}">
                      <ahyp:hlinkClr xmlns:ahyp="http://schemas.microsoft.com/office/drawing/2018/hyperlinkcolor" val="tx"/>
                    </a:ext>
                  </a:extLst>
                </a:hlinkClick>
              </a:rPr>
              <a:t>bphillips1@transitchicago.com</a:t>
            </a:r>
            <a:endParaRPr lang="en-US" sz="2000" b="1" i="1" dirty="0">
              <a:solidFill>
                <a:schemeClr val="bg1"/>
              </a:solidFill>
            </a:endParaRPr>
          </a:p>
          <a:p>
            <a:r>
              <a:rPr lang="en-US" sz="2000" dirty="0">
                <a:solidFill>
                  <a:schemeClr val="bg1"/>
                </a:solidFill>
              </a:rPr>
              <a:t>(312) 681-2430</a:t>
            </a:r>
          </a:p>
          <a:p>
            <a:endParaRPr lang="en-US" sz="2000" b="1" dirty="0">
              <a:solidFill>
                <a:schemeClr val="bg1"/>
              </a:solidFill>
            </a:endParaRPr>
          </a:p>
          <a:p>
            <a:r>
              <a:rPr lang="en-US" sz="2400" b="1" dirty="0">
                <a:solidFill>
                  <a:schemeClr val="bg1"/>
                </a:solidFill>
              </a:rPr>
              <a:t>Laura De Castro</a:t>
            </a:r>
          </a:p>
          <a:p>
            <a:r>
              <a:rPr lang="en-US" sz="2000" dirty="0">
                <a:solidFill>
                  <a:schemeClr val="bg1"/>
                </a:solidFill>
              </a:rPr>
              <a:t>Sr. Project Manager, Administration</a:t>
            </a:r>
          </a:p>
          <a:p>
            <a:r>
              <a:rPr lang="en-US" sz="2000" b="1" i="1" dirty="0">
                <a:solidFill>
                  <a:schemeClr val="bg1"/>
                </a:solidFill>
                <a:hlinkClick r:id="rId5">
                  <a:extLst>
                    <a:ext uri="{A12FA001-AC4F-418D-AE19-62706E023703}">
                      <ahyp:hlinkClr xmlns:ahyp="http://schemas.microsoft.com/office/drawing/2018/hyperlinkcolor" val="tx"/>
                    </a:ext>
                  </a:extLst>
                </a:hlinkClick>
              </a:rPr>
              <a:t>ldecastro@transitchicago.com</a:t>
            </a:r>
            <a:endParaRPr lang="en-US" sz="2000" b="1" i="1" dirty="0">
              <a:solidFill>
                <a:schemeClr val="bg1"/>
              </a:solidFill>
            </a:endParaRPr>
          </a:p>
          <a:p>
            <a:r>
              <a:rPr lang="en-US" sz="2000" dirty="0">
                <a:solidFill>
                  <a:schemeClr val="bg1"/>
                </a:solidFill>
              </a:rPr>
              <a:t>(312) 681-2823</a:t>
            </a:r>
          </a:p>
          <a:p>
            <a:endParaRPr lang="en-US" sz="2000" dirty="0">
              <a:solidFill>
                <a:schemeClr val="bg1"/>
              </a:solidFill>
            </a:endParaRPr>
          </a:p>
          <a:p>
            <a:r>
              <a:rPr lang="en-US" sz="2400" b="1" dirty="0">
                <a:solidFill>
                  <a:schemeClr val="bg1"/>
                </a:solidFill>
              </a:rPr>
              <a:t>Shanell Harmon</a:t>
            </a:r>
          </a:p>
          <a:p>
            <a:r>
              <a:rPr lang="en-US" sz="2000" dirty="0">
                <a:solidFill>
                  <a:schemeClr val="bg1"/>
                </a:solidFill>
              </a:rPr>
              <a:t>Coordinator, Small Business Development &amp; Outreach </a:t>
            </a:r>
          </a:p>
          <a:p>
            <a:r>
              <a:rPr lang="en-US" sz="2000" b="1" i="1" dirty="0">
                <a:solidFill>
                  <a:schemeClr val="bg1"/>
                </a:solidFill>
                <a:hlinkClick r:id="rId6">
                  <a:extLst>
                    <a:ext uri="{A12FA001-AC4F-418D-AE19-62706E023703}">
                      <ahyp:hlinkClr xmlns:ahyp="http://schemas.microsoft.com/office/drawing/2018/hyperlinkcolor" val="tx"/>
                    </a:ext>
                  </a:extLst>
                </a:hlinkClick>
              </a:rPr>
              <a:t>sharmon@transitchicago.com</a:t>
            </a:r>
            <a:endParaRPr lang="en-US" sz="2000" b="1" i="1" dirty="0">
              <a:solidFill>
                <a:schemeClr val="bg1"/>
              </a:solidFill>
            </a:endParaRPr>
          </a:p>
          <a:p>
            <a:r>
              <a:rPr lang="en-US" sz="2000" dirty="0">
                <a:solidFill>
                  <a:schemeClr val="bg1"/>
                </a:solidFill>
              </a:rPr>
              <a:t>(312) 681-2659</a:t>
            </a:r>
          </a:p>
        </p:txBody>
      </p:sp>
    </p:spTree>
    <p:extLst>
      <p:ext uri="{BB962C8B-B14F-4D97-AF65-F5344CB8AC3E}">
        <p14:creationId xmlns:p14="http://schemas.microsoft.com/office/powerpoint/2010/main" val="276220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F514-9303-9847-9601-83131152C58A}"/>
              </a:ext>
            </a:extLst>
          </p:cNvPr>
          <p:cNvSpPr>
            <a:spLocks noGrp="1"/>
          </p:cNvSpPr>
          <p:nvPr>
            <p:ph type="title" hasCustomPrompt="1"/>
          </p:nvPr>
        </p:nvSpPr>
        <p:spPr/>
        <p:txBody>
          <a:bodyPr/>
          <a:lstStyle/>
          <a:p>
            <a:r>
              <a:rPr lang="en-US" dirty="0"/>
              <a:t>Agenda</a:t>
            </a:r>
          </a:p>
        </p:txBody>
      </p:sp>
      <p:sp>
        <p:nvSpPr>
          <p:cNvPr id="3" name="Date Placeholder 2">
            <a:extLst>
              <a:ext uri="{FF2B5EF4-FFF2-40B4-BE49-F238E27FC236}">
                <a16:creationId xmlns:a16="http://schemas.microsoft.com/office/drawing/2014/main" id="{1217EE83-2E94-654A-A722-313D65FFEE87}"/>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50E871F1-F3FA-304D-A38D-32657FCFC022}"/>
              </a:ext>
            </a:extLst>
          </p:cNvPr>
          <p:cNvSpPr>
            <a:spLocks noGrp="1"/>
          </p:cNvSpPr>
          <p:nvPr>
            <p:ph type="ftr" sz="quarter" idx="11"/>
          </p:nvPr>
        </p:nvSpPr>
        <p:spPr/>
        <p:txBody>
          <a:bodyPr/>
          <a:lstStyle/>
          <a:p>
            <a:endParaRPr lang="en-US"/>
          </a:p>
        </p:txBody>
      </p:sp>
      <p:sp>
        <p:nvSpPr>
          <p:cNvPr id="6" name="Parallelogram 5">
            <a:extLst>
              <a:ext uri="{FF2B5EF4-FFF2-40B4-BE49-F238E27FC236}">
                <a16:creationId xmlns:a16="http://schemas.microsoft.com/office/drawing/2014/main" id="{8DF90065-5B3D-B641-B15A-E3F3C435A01D}"/>
              </a:ext>
            </a:extLst>
          </p:cNvPr>
          <p:cNvSpPr/>
          <p:nvPr userDrawn="1"/>
        </p:nvSpPr>
        <p:spPr>
          <a:xfrm>
            <a:off x="3382931" y="1478153"/>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D6653F28-9DCD-D543-854F-BAAF037D9589}"/>
              </a:ext>
            </a:extLst>
          </p:cNvPr>
          <p:cNvSpPr/>
          <p:nvPr userDrawn="1"/>
        </p:nvSpPr>
        <p:spPr>
          <a:xfrm>
            <a:off x="3168619" y="2379486"/>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CD3CA3FF-7689-B74C-BAE3-ED8BAADE0B80}"/>
              </a:ext>
            </a:extLst>
          </p:cNvPr>
          <p:cNvSpPr/>
          <p:nvPr userDrawn="1"/>
        </p:nvSpPr>
        <p:spPr>
          <a:xfrm>
            <a:off x="2981402" y="3279181"/>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E7CEA9E6-7C42-C04D-84FD-1B506AD1F49E}"/>
              </a:ext>
            </a:extLst>
          </p:cNvPr>
          <p:cNvSpPr/>
          <p:nvPr userDrawn="1"/>
        </p:nvSpPr>
        <p:spPr>
          <a:xfrm>
            <a:off x="2747681" y="4164588"/>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C62FF9BE-CA56-A542-B35C-EE59223941D1}"/>
              </a:ext>
            </a:extLst>
          </p:cNvPr>
          <p:cNvSpPr/>
          <p:nvPr userDrawn="1"/>
        </p:nvSpPr>
        <p:spPr>
          <a:xfrm>
            <a:off x="2519080" y="5049995"/>
            <a:ext cx="5886294" cy="765761"/>
          </a:xfrm>
          <a:prstGeom prst="parallelogram">
            <a:avLst/>
          </a:prstGeom>
          <a:solidFill>
            <a:schemeClr val="accent1">
              <a:lumMod val="75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8F965B36-2278-A24F-A99B-FD6650093A26}"/>
              </a:ext>
            </a:extLst>
          </p:cNvPr>
          <p:cNvSpPr>
            <a:spLocks noGrp="1"/>
          </p:cNvSpPr>
          <p:nvPr>
            <p:ph type="body" sz="quarter" idx="13" hasCustomPrompt="1"/>
          </p:nvPr>
        </p:nvSpPr>
        <p:spPr>
          <a:xfrm>
            <a:off x="4123421" y="1609549"/>
            <a:ext cx="4405313" cy="542925"/>
          </a:xfrm>
        </p:spPr>
        <p:txBody>
          <a:bodyPr/>
          <a:lstStyle>
            <a:lvl1pPr marL="0" indent="0">
              <a:buNone/>
              <a:defRPr/>
            </a:lvl1pPr>
          </a:lstStyle>
          <a:p>
            <a:pPr lvl="0"/>
            <a:r>
              <a:rPr lang="en-US" dirty="0"/>
              <a:t>Agenda #1 </a:t>
            </a:r>
          </a:p>
        </p:txBody>
      </p:sp>
      <p:sp>
        <p:nvSpPr>
          <p:cNvPr id="26" name="Text Placeholder 24">
            <a:extLst>
              <a:ext uri="{FF2B5EF4-FFF2-40B4-BE49-F238E27FC236}">
                <a16:creationId xmlns:a16="http://schemas.microsoft.com/office/drawing/2014/main" id="{A6A283CA-DF2D-C245-A844-27F881D8B7F7}"/>
              </a:ext>
            </a:extLst>
          </p:cNvPr>
          <p:cNvSpPr>
            <a:spLocks noGrp="1"/>
          </p:cNvSpPr>
          <p:nvPr>
            <p:ph type="body" sz="quarter" idx="14" hasCustomPrompt="1"/>
          </p:nvPr>
        </p:nvSpPr>
        <p:spPr>
          <a:xfrm>
            <a:off x="3909109" y="2490903"/>
            <a:ext cx="4405313" cy="542925"/>
          </a:xfrm>
        </p:spPr>
        <p:txBody>
          <a:bodyPr/>
          <a:lstStyle>
            <a:lvl1pPr marL="0" indent="0">
              <a:buNone/>
              <a:defRPr/>
            </a:lvl1pPr>
          </a:lstStyle>
          <a:p>
            <a:pPr lvl="0"/>
            <a:r>
              <a:rPr lang="en-US" dirty="0"/>
              <a:t>Agenda #2 </a:t>
            </a:r>
          </a:p>
        </p:txBody>
      </p:sp>
      <p:sp>
        <p:nvSpPr>
          <p:cNvPr id="27" name="Text Placeholder 24">
            <a:extLst>
              <a:ext uri="{FF2B5EF4-FFF2-40B4-BE49-F238E27FC236}">
                <a16:creationId xmlns:a16="http://schemas.microsoft.com/office/drawing/2014/main" id="{C445B1D2-9B19-3948-BFA9-D94E14551764}"/>
              </a:ext>
            </a:extLst>
          </p:cNvPr>
          <p:cNvSpPr>
            <a:spLocks noGrp="1"/>
          </p:cNvSpPr>
          <p:nvPr>
            <p:ph type="body" sz="quarter" idx="15" hasCustomPrompt="1"/>
          </p:nvPr>
        </p:nvSpPr>
        <p:spPr>
          <a:xfrm>
            <a:off x="3721892" y="3401795"/>
            <a:ext cx="4405313" cy="542925"/>
          </a:xfrm>
        </p:spPr>
        <p:txBody>
          <a:bodyPr/>
          <a:lstStyle>
            <a:lvl1pPr marL="0" indent="0">
              <a:buNone/>
              <a:defRPr/>
            </a:lvl1pPr>
          </a:lstStyle>
          <a:p>
            <a:pPr lvl="0"/>
            <a:r>
              <a:rPr lang="en-US" dirty="0"/>
              <a:t>Agenda #3 </a:t>
            </a:r>
          </a:p>
        </p:txBody>
      </p:sp>
      <p:sp>
        <p:nvSpPr>
          <p:cNvPr id="28" name="Text Placeholder 24">
            <a:extLst>
              <a:ext uri="{FF2B5EF4-FFF2-40B4-BE49-F238E27FC236}">
                <a16:creationId xmlns:a16="http://schemas.microsoft.com/office/drawing/2014/main" id="{E29787A8-4A45-5348-9973-83E51D4B7AEC}"/>
              </a:ext>
            </a:extLst>
          </p:cNvPr>
          <p:cNvSpPr>
            <a:spLocks noGrp="1"/>
          </p:cNvSpPr>
          <p:nvPr>
            <p:ph type="body" sz="quarter" idx="16" hasCustomPrompt="1"/>
          </p:nvPr>
        </p:nvSpPr>
        <p:spPr>
          <a:xfrm>
            <a:off x="3488171" y="4276005"/>
            <a:ext cx="4405313" cy="542925"/>
          </a:xfrm>
        </p:spPr>
        <p:txBody>
          <a:bodyPr/>
          <a:lstStyle>
            <a:lvl1pPr marL="0" indent="0">
              <a:buNone/>
              <a:defRPr/>
            </a:lvl1pPr>
          </a:lstStyle>
          <a:p>
            <a:pPr lvl="0"/>
            <a:r>
              <a:rPr lang="en-US" dirty="0"/>
              <a:t>Agenda #4 </a:t>
            </a:r>
          </a:p>
        </p:txBody>
      </p:sp>
      <p:sp>
        <p:nvSpPr>
          <p:cNvPr id="29" name="Text Placeholder 24">
            <a:extLst>
              <a:ext uri="{FF2B5EF4-FFF2-40B4-BE49-F238E27FC236}">
                <a16:creationId xmlns:a16="http://schemas.microsoft.com/office/drawing/2014/main" id="{748139FE-7401-8C48-AE57-AD3B21D34C3C}"/>
              </a:ext>
            </a:extLst>
          </p:cNvPr>
          <p:cNvSpPr>
            <a:spLocks noGrp="1"/>
          </p:cNvSpPr>
          <p:nvPr>
            <p:ph type="body" sz="quarter" idx="17" hasCustomPrompt="1"/>
          </p:nvPr>
        </p:nvSpPr>
        <p:spPr>
          <a:xfrm>
            <a:off x="3259570" y="5168915"/>
            <a:ext cx="4405313" cy="542925"/>
          </a:xfrm>
        </p:spPr>
        <p:txBody>
          <a:bodyPr/>
          <a:lstStyle>
            <a:lvl1pPr marL="0" indent="0">
              <a:buNone/>
              <a:defRPr/>
            </a:lvl1pPr>
          </a:lstStyle>
          <a:p>
            <a:pPr lvl="0"/>
            <a:r>
              <a:rPr lang="en-US" dirty="0"/>
              <a:t>Agenda #5 </a:t>
            </a:r>
          </a:p>
        </p:txBody>
      </p:sp>
    </p:spTree>
    <p:extLst>
      <p:ext uri="{BB962C8B-B14F-4D97-AF65-F5344CB8AC3E}">
        <p14:creationId xmlns:p14="http://schemas.microsoft.com/office/powerpoint/2010/main" val="108245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3A7173-DD13-BD40-A071-0D592C480888}"/>
              </a:ext>
            </a:extLst>
          </p:cNvPr>
          <p:cNvPicPr>
            <a:picLocks noChangeAspect="1"/>
          </p:cNvPicPr>
          <p:nvPr userDrawn="1"/>
        </p:nvPicPr>
        <p:blipFill rotWithShape="1">
          <a:blip r:embed="rId2"/>
          <a:srcRect t="2945" b="2945"/>
          <a:stretch/>
        </p:blipFill>
        <p:spPr>
          <a:xfrm>
            <a:off x="-137397" y="-17891"/>
            <a:ext cx="12346329" cy="6944810"/>
          </a:xfrm>
          <a:prstGeom prst="rect">
            <a:avLst/>
          </a:prstGeom>
        </p:spPr>
      </p:pic>
      <p:sp>
        <p:nvSpPr>
          <p:cNvPr id="3" name="Date Placeholder 2">
            <a:extLst>
              <a:ext uri="{FF2B5EF4-FFF2-40B4-BE49-F238E27FC236}">
                <a16:creationId xmlns:a16="http://schemas.microsoft.com/office/drawing/2014/main" id="{F6F71C33-635C-4842-929E-019BB68C93AB}"/>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EB6A81FC-A3EF-2A48-B89C-4154D0707AB7}"/>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3BC2D7AE-A6F1-1E48-9507-52ABF58096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5454" y="6024606"/>
            <a:ext cx="833394" cy="833394"/>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88151EDC-8457-EE4B-9CB2-20128698E726}"/>
              </a:ext>
            </a:extLst>
          </p:cNvPr>
          <p:cNvPicPr>
            <a:picLocks noChangeAspect="1"/>
          </p:cNvPicPr>
          <p:nvPr userDrawn="1"/>
        </p:nvPicPr>
        <p:blipFill>
          <a:blip r:embed="rId4"/>
          <a:stretch>
            <a:fillRect/>
          </a:stretch>
        </p:blipFill>
        <p:spPr>
          <a:xfrm>
            <a:off x="10133839" y="5807344"/>
            <a:ext cx="1151615" cy="1094034"/>
          </a:xfrm>
          <a:prstGeom prst="rect">
            <a:avLst/>
          </a:prstGeom>
        </p:spPr>
      </p:pic>
      <p:sp>
        <p:nvSpPr>
          <p:cNvPr id="10" name="Parallelogram 9">
            <a:extLst>
              <a:ext uri="{FF2B5EF4-FFF2-40B4-BE49-F238E27FC236}">
                <a16:creationId xmlns:a16="http://schemas.microsoft.com/office/drawing/2014/main" id="{9A6A22D4-743D-5441-BEB5-0ECC587D21FC}"/>
              </a:ext>
            </a:extLst>
          </p:cNvPr>
          <p:cNvSpPr/>
          <p:nvPr userDrawn="1"/>
        </p:nvSpPr>
        <p:spPr>
          <a:xfrm>
            <a:off x="2887102" y="1645919"/>
            <a:ext cx="6714098" cy="3328417"/>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450B238-836A-8F41-8B0E-82AD18ECAFD0}"/>
              </a:ext>
            </a:extLst>
          </p:cNvPr>
          <p:cNvSpPr txBox="1"/>
          <p:nvPr userDrawn="1"/>
        </p:nvSpPr>
        <p:spPr>
          <a:xfrm>
            <a:off x="3762775" y="2506516"/>
            <a:ext cx="5102352" cy="1323439"/>
          </a:xfrm>
          <a:prstGeom prst="rect">
            <a:avLst/>
          </a:prstGeom>
          <a:noFill/>
        </p:spPr>
        <p:txBody>
          <a:bodyPr wrap="square" rtlCol="0">
            <a:spAutoFit/>
          </a:bodyPr>
          <a:lstStyle/>
          <a:p>
            <a:pPr lvl="0"/>
            <a:r>
              <a:rPr lang="en-US" sz="8000" b="1" dirty="0">
                <a:solidFill>
                  <a:schemeClr val="bg1"/>
                </a:solidFill>
              </a:rPr>
              <a:t>Questions?</a:t>
            </a:r>
          </a:p>
        </p:txBody>
      </p:sp>
    </p:spTree>
    <p:extLst>
      <p:ext uri="{BB962C8B-B14F-4D97-AF65-F5344CB8AC3E}">
        <p14:creationId xmlns:p14="http://schemas.microsoft.com/office/powerpoint/2010/main" val="109429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FD60BF-3C97-544C-BC9A-03A5A9EAD47B}"/>
              </a:ext>
            </a:extLst>
          </p:cNvPr>
          <p:cNvPicPr>
            <a:picLocks noChangeAspect="1"/>
          </p:cNvPicPr>
          <p:nvPr userDrawn="1"/>
        </p:nvPicPr>
        <p:blipFill rotWithShape="1">
          <a:blip r:embed="rId2"/>
          <a:srcRect t="2945" b="2945"/>
          <a:stretch/>
        </p:blipFill>
        <p:spPr>
          <a:xfrm>
            <a:off x="-137397" y="-17891"/>
            <a:ext cx="12346329" cy="6944810"/>
          </a:xfrm>
          <a:prstGeom prst="rect">
            <a:avLst/>
          </a:prstGeom>
        </p:spPr>
      </p:pic>
      <p:sp>
        <p:nvSpPr>
          <p:cNvPr id="3" name="Date Placeholder 2">
            <a:extLst>
              <a:ext uri="{FF2B5EF4-FFF2-40B4-BE49-F238E27FC236}">
                <a16:creationId xmlns:a16="http://schemas.microsoft.com/office/drawing/2014/main" id="{C958799C-D769-554C-B996-2255C588FCEB}"/>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DFCF9663-2187-0F4F-AD6A-0B094DAC6102}"/>
              </a:ext>
            </a:extLst>
          </p:cNvPr>
          <p:cNvSpPr>
            <a:spLocks noGrp="1"/>
          </p:cNvSpPr>
          <p:nvPr>
            <p:ph type="ftr" sz="quarter" idx="11"/>
          </p:nvPr>
        </p:nvSpPr>
        <p:spPr/>
        <p:txBody>
          <a:bodyPr/>
          <a:lstStyle/>
          <a:p>
            <a:endParaRPr lang="en-US"/>
          </a:p>
        </p:txBody>
      </p:sp>
      <p:sp>
        <p:nvSpPr>
          <p:cNvPr id="6" name="Parallelogram 5">
            <a:extLst>
              <a:ext uri="{FF2B5EF4-FFF2-40B4-BE49-F238E27FC236}">
                <a16:creationId xmlns:a16="http://schemas.microsoft.com/office/drawing/2014/main" id="{B75F753E-D491-714A-9F0A-201F7957F014}"/>
              </a:ext>
            </a:extLst>
          </p:cNvPr>
          <p:cNvSpPr/>
          <p:nvPr userDrawn="1"/>
        </p:nvSpPr>
        <p:spPr>
          <a:xfrm>
            <a:off x="2887102" y="1645919"/>
            <a:ext cx="6714098" cy="3328417"/>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9245BBA-FF47-5F43-B5E2-75FF435A2C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7166" y="6024606"/>
            <a:ext cx="833394" cy="833394"/>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700BD5E0-A6B9-BC43-AC76-22C6CBD8072A}"/>
              </a:ext>
            </a:extLst>
          </p:cNvPr>
          <p:cNvPicPr>
            <a:picLocks noChangeAspect="1"/>
          </p:cNvPicPr>
          <p:nvPr userDrawn="1"/>
        </p:nvPicPr>
        <p:blipFill>
          <a:blip r:embed="rId4"/>
          <a:stretch>
            <a:fillRect/>
          </a:stretch>
        </p:blipFill>
        <p:spPr>
          <a:xfrm>
            <a:off x="10115551" y="5807344"/>
            <a:ext cx="1151615" cy="1094034"/>
          </a:xfrm>
          <a:prstGeom prst="rect">
            <a:avLst/>
          </a:prstGeom>
        </p:spPr>
      </p:pic>
      <p:sp>
        <p:nvSpPr>
          <p:cNvPr id="10" name="TextBox 9">
            <a:extLst>
              <a:ext uri="{FF2B5EF4-FFF2-40B4-BE49-F238E27FC236}">
                <a16:creationId xmlns:a16="http://schemas.microsoft.com/office/drawing/2014/main" id="{F9F8E1BF-DF8A-1243-8B4F-5A879CB1D661}"/>
              </a:ext>
            </a:extLst>
          </p:cNvPr>
          <p:cNvSpPr txBox="1"/>
          <p:nvPr userDrawn="1"/>
        </p:nvSpPr>
        <p:spPr>
          <a:xfrm>
            <a:off x="3781063" y="2506516"/>
            <a:ext cx="5102352" cy="1323439"/>
          </a:xfrm>
          <a:prstGeom prst="rect">
            <a:avLst/>
          </a:prstGeom>
          <a:noFill/>
        </p:spPr>
        <p:txBody>
          <a:bodyPr wrap="square" rtlCol="0">
            <a:spAutoFit/>
          </a:bodyPr>
          <a:lstStyle/>
          <a:p>
            <a:pPr lvl="0"/>
            <a:r>
              <a:rPr lang="en-US" sz="8000" b="1" dirty="0">
                <a:solidFill>
                  <a:schemeClr val="bg1"/>
                </a:solidFill>
              </a:rPr>
              <a:t>Thank You!</a:t>
            </a:r>
          </a:p>
        </p:txBody>
      </p:sp>
    </p:spTree>
    <p:extLst>
      <p:ext uri="{BB962C8B-B14F-4D97-AF65-F5344CB8AC3E}">
        <p14:creationId xmlns:p14="http://schemas.microsoft.com/office/powerpoint/2010/main" val="1634274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012171-6327-6842-B51D-BF9FFB0BA84B}"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9791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012171-6327-6842-B51D-BF9FFB0BA84B}" type="datetimeFigureOut">
              <a:rPr lang="en-US" smtClean="0"/>
              <a:t>6/6/2022</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659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12171-6327-6842-B51D-BF9FFB0BA84B}" type="datetimeFigureOut">
              <a:rPr lang="en-US" smtClean="0"/>
              <a:t>6/6/2022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485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12171-6327-6842-B51D-BF9FFB0BA84B}"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968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12171-6327-6842-B51D-BF9FFB0BA84B}"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710639" y="6452573"/>
            <a:ext cx="453279" cy="365125"/>
          </a:xfrm>
          <a:prstGeom prst="rect">
            <a:avLst/>
          </a:prstGeom>
        </p:spPr>
        <p:txBody>
          <a:bodyPr/>
          <a:lstStyle/>
          <a:p>
            <a:fld id="{255BB74E-D1F8-8C4F-93E0-5164E7264C62}" type="slidenum">
              <a:rPr lang="en-US" smtClean="0"/>
              <a:t>‹#›</a:t>
            </a:fld>
            <a:endParaRPr lang="en-US"/>
          </a:p>
        </p:txBody>
      </p:sp>
    </p:spTree>
    <p:extLst>
      <p:ext uri="{BB962C8B-B14F-4D97-AF65-F5344CB8AC3E}">
        <p14:creationId xmlns:p14="http://schemas.microsoft.com/office/powerpoint/2010/main" val="33262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710639" y="6452573"/>
            <a:ext cx="453279" cy="365125"/>
          </a:xfrm>
          <a:prstGeom prst="rect">
            <a:avLst/>
          </a:prstGeom>
        </p:spPr>
        <p:txBody>
          <a:bodyPr/>
          <a:lstStyle/>
          <a:p>
            <a:fld id="{255BB74E-D1F8-8C4F-93E0-5164E7264C62}" type="slidenum">
              <a:rPr lang="en-US" smtClean="0"/>
              <a:t>‹#›</a:t>
            </a:fld>
            <a:endParaRPr lang="en-US"/>
          </a:p>
        </p:txBody>
      </p:sp>
    </p:spTree>
    <p:extLst>
      <p:ext uri="{BB962C8B-B14F-4D97-AF65-F5344CB8AC3E}">
        <p14:creationId xmlns:p14="http://schemas.microsoft.com/office/powerpoint/2010/main" val="2252900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710639" y="6452573"/>
            <a:ext cx="453279" cy="365125"/>
          </a:xfrm>
          <a:prstGeom prst="rect">
            <a:avLst/>
          </a:prstGeom>
        </p:spPr>
        <p:txBody>
          <a:bodyPr/>
          <a:lstStyle/>
          <a:p>
            <a:fld id="{255BB74E-D1F8-8C4F-93E0-5164E7264C62}" type="slidenum">
              <a:rPr lang="en-US" smtClean="0"/>
              <a:t>‹#›</a:t>
            </a:fld>
            <a:endParaRPr lang="en-US"/>
          </a:p>
        </p:txBody>
      </p:sp>
    </p:spTree>
    <p:extLst>
      <p:ext uri="{BB962C8B-B14F-4D97-AF65-F5344CB8AC3E}">
        <p14:creationId xmlns:p14="http://schemas.microsoft.com/office/powerpoint/2010/main" val="53401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amp; Speaker Slide">
    <p:bg>
      <p:bgPr>
        <a:solidFill>
          <a:schemeClr val="bg1"/>
        </a:solidFill>
        <a:effectLst/>
      </p:bgPr>
    </p:bg>
    <p:spTree>
      <p:nvGrpSpPr>
        <p:cNvPr id="1" name=""/>
        <p:cNvGrpSpPr/>
        <p:nvPr/>
      </p:nvGrpSpPr>
      <p:grpSpPr>
        <a:xfrm>
          <a:off x="0" y="0"/>
          <a:ext cx="0" cy="0"/>
          <a:chOff x="0" y="0"/>
          <a:chExt cx="0" cy="0"/>
        </a:xfrm>
      </p:grpSpPr>
      <p:pic>
        <p:nvPicPr>
          <p:cNvPr id="28" name="Picture 27" descr="A picture containing funnel chart&#10;&#10;Description automatically generated">
            <a:extLst>
              <a:ext uri="{FF2B5EF4-FFF2-40B4-BE49-F238E27FC236}">
                <a16:creationId xmlns:a16="http://schemas.microsoft.com/office/drawing/2014/main" id="{C2AF7B78-D265-EA40-B48F-84F2A9F7918A}"/>
              </a:ext>
            </a:extLst>
          </p:cNvPr>
          <p:cNvPicPr>
            <a:picLocks noChangeAspect="1"/>
          </p:cNvPicPr>
          <p:nvPr userDrawn="1"/>
        </p:nvPicPr>
        <p:blipFill>
          <a:blip r:embed="rId2"/>
          <a:stretch>
            <a:fillRect/>
          </a:stretch>
        </p:blipFill>
        <p:spPr>
          <a:xfrm>
            <a:off x="-29634" y="-12720"/>
            <a:ext cx="12251267" cy="6883440"/>
          </a:xfrm>
          <a:prstGeom prst="rect">
            <a:avLst/>
          </a:prstGeom>
        </p:spPr>
      </p:pic>
      <p:sp>
        <p:nvSpPr>
          <p:cNvPr id="36" name="Parallelogram 35">
            <a:extLst>
              <a:ext uri="{FF2B5EF4-FFF2-40B4-BE49-F238E27FC236}">
                <a16:creationId xmlns:a16="http://schemas.microsoft.com/office/drawing/2014/main" id="{43977796-DC13-B747-97E8-721A4440A178}"/>
              </a:ext>
            </a:extLst>
          </p:cNvPr>
          <p:cNvSpPr/>
          <p:nvPr userDrawn="1"/>
        </p:nvSpPr>
        <p:spPr>
          <a:xfrm>
            <a:off x="1443115" y="3324049"/>
            <a:ext cx="5886294" cy="2523692"/>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D65DD9AE-E7DB-1846-9B0C-4135879BADE1}"/>
              </a:ext>
            </a:extLst>
          </p:cNvPr>
          <p:cNvSpPr txBox="1">
            <a:spLocks/>
          </p:cNvSpPr>
          <p:nvPr userDrawn="1"/>
        </p:nvSpPr>
        <p:spPr>
          <a:xfrm>
            <a:off x="11724680"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b="1" smtClean="0">
                <a:solidFill>
                  <a:schemeClr val="tx1"/>
                </a:solidFill>
              </a:rPr>
              <a:pPr/>
              <a:t>‹#›</a:t>
            </a:fld>
            <a:endParaRPr lang="en-US" b="1" dirty="0">
              <a:solidFill>
                <a:schemeClr val="tx1"/>
              </a:solidFill>
            </a:endParaRPr>
          </a:p>
        </p:txBody>
      </p:sp>
      <p:sp>
        <p:nvSpPr>
          <p:cNvPr id="22" name="Text Placeholder 21">
            <a:extLst>
              <a:ext uri="{FF2B5EF4-FFF2-40B4-BE49-F238E27FC236}">
                <a16:creationId xmlns:a16="http://schemas.microsoft.com/office/drawing/2014/main" id="{EDB4C891-BFC8-2D4B-BD81-EEF8A30C114B}"/>
              </a:ext>
            </a:extLst>
          </p:cNvPr>
          <p:cNvSpPr>
            <a:spLocks noGrp="1"/>
          </p:cNvSpPr>
          <p:nvPr>
            <p:ph type="body" sz="quarter" idx="13" hasCustomPrompt="1"/>
          </p:nvPr>
        </p:nvSpPr>
        <p:spPr>
          <a:xfrm>
            <a:off x="1726894" y="3461025"/>
            <a:ext cx="5000625" cy="2523692"/>
          </a:xfrm>
        </p:spPr>
        <p:txBody>
          <a:bodyPr/>
          <a:lstStyle>
            <a:lvl1pPr marL="0" indent="0" algn="ctr">
              <a:buNone/>
              <a:defRPr sz="7000" b="1">
                <a:solidFill>
                  <a:schemeClr val="bg1"/>
                </a:solidFill>
              </a:defRPr>
            </a:lvl1pPr>
            <a:lvl2pPr marL="457200" indent="0" algn="ctr">
              <a:buNone/>
              <a:defRPr sz="4400" b="1">
                <a:solidFill>
                  <a:schemeClr val="bg1"/>
                </a:solidFill>
              </a:defRPr>
            </a:lvl2pPr>
          </a:lstStyle>
          <a:p>
            <a:pPr lvl="0"/>
            <a:r>
              <a:rPr lang="en-US" dirty="0"/>
              <a:t>Speaker</a:t>
            </a:r>
          </a:p>
          <a:p>
            <a:pPr lvl="1"/>
            <a:r>
              <a:rPr lang="en-US" dirty="0"/>
              <a:t>Title</a:t>
            </a:r>
          </a:p>
        </p:txBody>
      </p:sp>
      <p:pic>
        <p:nvPicPr>
          <p:cNvPr id="30" name="Picture 29" descr="Graphical user interface&#10;&#10;Description automatically generated">
            <a:extLst>
              <a:ext uri="{FF2B5EF4-FFF2-40B4-BE49-F238E27FC236}">
                <a16:creationId xmlns:a16="http://schemas.microsoft.com/office/drawing/2014/main" id="{78262E6F-18A1-8940-BC1B-68A81492A579}"/>
              </a:ext>
            </a:extLst>
          </p:cNvPr>
          <p:cNvPicPr>
            <a:picLocks noChangeAspect="1"/>
          </p:cNvPicPr>
          <p:nvPr userDrawn="1"/>
        </p:nvPicPr>
        <p:blipFill>
          <a:blip r:embed="rId3"/>
          <a:stretch>
            <a:fillRect/>
          </a:stretch>
        </p:blipFill>
        <p:spPr>
          <a:xfrm>
            <a:off x="9745482" y="5708424"/>
            <a:ext cx="1151615" cy="1094034"/>
          </a:xfrm>
          <a:prstGeom prst="rect">
            <a:avLst/>
          </a:prstGeom>
        </p:spPr>
      </p:pic>
      <p:pic>
        <p:nvPicPr>
          <p:cNvPr id="47" name="Picture 46">
            <a:extLst>
              <a:ext uri="{FF2B5EF4-FFF2-40B4-BE49-F238E27FC236}">
                <a16:creationId xmlns:a16="http://schemas.microsoft.com/office/drawing/2014/main" id="{781156C3-A54C-AF46-AB82-B69DFE7E9446}"/>
              </a:ext>
            </a:extLst>
          </p:cNvPr>
          <p:cNvPicPr>
            <a:picLocks noChangeAspect="1"/>
          </p:cNvPicPr>
          <p:nvPr userDrawn="1"/>
        </p:nvPicPr>
        <p:blipFill>
          <a:blip r:embed="rId4"/>
          <a:stretch>
            <a:fillRect/>
          </a:stretch>
        </p:blipFill>
        <p:spPr>
          <a:xfrm>
            <a:off x="-29634" y="-27176"/>
            <a:ext cx="3149600" cy="1117600"/>
          </a:xfrm>
          <a:prstGeom prst="rect">
            <a:avLst/>
          </a:prstGeom>
        </p:spPr>
      </p:pic>
      <p:pic>
        <p:nvPicPr>
          <p:cNvPr id="48" name="Picture 47">
            <a:extLst>
              <a:ext uri="{FF2B5EF4-FFF2-40B4-BE49-F238E27FC236}">
                <a16:creationId xmlns:a16="http://schemas.microsoft.com/office/drawing/2014/main" id="{7BA7ECC7-EE66-6647-B7C0-3B4ED3DD4894}"/>
              </a:ext>
            </a:extLst>
          </p:cNvPr>
          <p:cNvPicPr>
            <a:picLocks noChangeAspect="1"/>
          </p:cNvPicPr>
          <p:nvPr userDrawn="1"/>
        </p:nvPicPr>
        <p:blipFill>
          <a:blip r:embed="rId4"/>
          <a:stretch>
            <a:fillRect/>
          </a:stretch>
        </p:blipFill>
        <p:spPr>
          <a:xfrm>
            <a:off x="2649175" y="-27176"/>
            <a:ext cx="3149600" cy="1117600"/>
          </a:xfrm>
          <a:prstGeom prst="rect">
            <a:avLst/>
          </a:prstGeom>
        </p:spPr>
      </p:pic>
      <p:pic>
        <p:nvPicPr>
          <p:cNvPr id="49" name="Picture 48">
            <a:extLst>
              <a:ext uri="{FF2B5EF4-FFF2-40B4-BE49-F238E27FC236}">
                <a16:creationId xmlns:a16="http://schemas.microsoft.com/office/drawing/2014/main" id="{46730EE1-BD1E-4B4E-91F6-0909230E7E49}"/>
              </a:ext>
            </a:extLst>
          </p:cNvPr>
          <p:cNvPicPr>
            <a:picLocks noChangeAspect="1"/>
          </p:cNvPicPr>
          <p:nvPr userDrawn="1"/>
        </p:nvPicPr>
        <p:blipFill>
          <a:blip r:embed="rId4"/>
          <a:stretch>
            <a:fillRect/>
          </a:stretch>
        </p:blipFill>
        <p:spPr>
          <a:xfrm>
            <a:off x="5623680" y="-27176"/>
            <a:ext cx="3149600" cy="1117600"/>
          </a:xfrm>
          <a:prstGeom prst="rect">
            <a:avLst/>
          </a:prstGeom>
        </p:spPr>
      </p:pic>
      <p:pic>
        <p:nvPicPr>
          <p:cNvPr id="50" name="Picture 49">
            <a:extLst>
              <a:ext uri="{FF2B5EF4-FFF2-40B4-BE49-F238E27FC236}">
                <a16:creationId xmlns:a16="http://schemas.microsoft.com/office/drawing/2014/main" id="{077B945F-9390-6245-822E-0411604830F4}"/>
              </a:ext>
            </a:extLst>
          </p:cNvPr>
          <p:cNvPicPr>
            <a:picLocks noChangeAspect="1"/>
          </p:cNvPicPr>
          <p:nvPr userDrawn="1"/>
        </p:nvPicPr>
        <p:blipFill>
          <a:blip r:embed="rId4"/>
          <a:stretch>
            <a:fillRect/>
          </a:stretch>
        </p:blipFill>
        <p:spPr>
          <a:xfrm>
            <a:off x="8477584" y="-27176"/>
            <a:ext cx="3149600" cy="1117600"/>
          </a:xfrm>
          <a:prstGeom prst="rect">
            <a:avLst/>
          </a:prstGeom>
        </p:spPr>
      </p:pic>
      <p:pic>
        <p:nvPicPr>
          <p:cNvPr id="51" name="Picture 50">
            <a:extLst>
              <a:ext uri="{FF2B5EF4-FFF2-40B4-BE49-F238E27FC236}">
                <a16:creationId xmlns:a16="http://schemas.microsoft.com/office/drawing/2014/main" id="{B3E22ACE-695C-3147-9966-E2BDF2861EF2}"/>
              </a:ext>
            </a:extLst>
          </p:cNvPr>
          <p:cNvPicPr>
            <a:picLocks noChangeAspect="1"/>
          </p:cNvPicPr>
          <p:nvPr userDrawn="1"/>
        </p:nvPicPr>
        <p:blipFill>
          <a:blip r:embed="rId4"/>
          <a:stretch>
            <a:fillRect/>
          </a:stretch>
        </p:blipFill>
        <p:spPr>
          <a:xfrm>
            <a:off x="9072036" y="-54146"/>
            <a:ext cx="3149600" cy="1117600"/>
          </a:xfrm>
          <a:prstGeom prst="rect">
            <a:avLst/>
          </a:prstGeom>
        </p:spPr>
      </p:pic>
      <p:sp>
        <p:nvSpPr>
          <p:cNvPr id="38" name="Parallelogram 37">
            <a:extLst>
              <a:ext uri="{FF2B5EF4-FFF2-40B4-BE49-F238E27FC236}">
                <a16:creationId xmlns:a16="http://schemas.microsoft.com/office/drawing/2014/main" id="{EABD14B6-0C4B-AD4F-97BA-7853BC162048}"/>
              </a:ext>
            </a:extLst>
          </p:cNvPr>
          <p:cNvSpPr/>
          <p:nvPr userDrawn="1"/>
        </p:nvSpPr>
        <p:spPr>
          <a:xfrm>
            <a:off x="5385059" y="992028"/>
            <a:ext cx="5886294" cy="1628775"/>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31695A6B-DFA4-744E-AB92-CF0EE75FB66B}"/>
              </a:ext>
            </a:extLst>
          </p:cNvPr>
          <p:cNvSpPr>
            <a:spLocks noGrp="1"/>
          </p:cNvSpPr>
          <p:nvPr>
            <p:ph type="body" sz="quarter" idx="12" hasCustomPrompt="1"/>
          </p:nvPr>
        </p:nvSpPr>
        <p:spPr>
          <a:xfrm>
            <a:off x="5184878" y="1153241"/>
            <a:ext cx="6086475" cy="1628775"/>
          </a:xfrm>
        </p:spPr>
        <p:txBody>
          <a:bodyPr>
            <a:normAutofit/>
          </a:bodyPr>
          <a:lstStyle>
            <a:lvl1pPr marL="0" indent="0" algn="ctr">
              <a:buNone/>
              <a:defRPr sz="8000" b="1">
                <a:solidFill>
                  <a:schemeClr val="bg1"/>
                </a:solidFill>
              </a:defRPr>
            </a:lvl1pPr>
          </a:lstStyle>
          <a:p>
            <a:pPr lvl="0"/>
            <a:r>
              <a:rPr lang="en-US" dirty="0"/>
              <a:t>Topic</a:t>
            </a:r>
          </a:p>
        </p:txBody>
      </p:sp>
    </p:spTree>
    <p:extLst>
      <p:ext uri="{BB962C8B-B14F-4D97-AF65-F5344CB8AC3E}">
        <p14:creationId xmlns:p14="http://schemas.microsoft.com/office/powerpoint/2010/main" val="144832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744"/>
            <a:ext cx="12192000" cy="965200"/>
          </a:xfrm>
        </p:spPr>
        <p:txBody>
          <a:bodyPr>
            <a:normAutofit/>
          </a:bodyPr>
          <a:lstStyle>
            <a:lvl1pPr algn="ctr">
              <a:defRPr sz="4400">
                <a:solidFill>
                  <a:schemeClr val="bg1"/>
                </a:solidFill>
              </a:defRPr>
            </a:lvl1pPr>
          </a:lstStyle>
          <a:p>
            <a:r>
              <a:rPr lang="en-US" dirty="0"/>
              <a:t>Header</a:t>
            </a:r>
          </a:p>
        </p:txBody>
      </p:sp>
      <p:sp>
        <p:nvSpPr>
          <p:cNvPr id="3" name="Content Placeholder 2"/>
          <p:cNvSpPr>
            <a:spLocks noGrp="1"/>
          </p:cNvSpPr>
          <p:nvPr>
            <p:ph idx="1" hasCustomPrompt="1"/>
          </p:nvPr>
        </p:nvSpPr>
        <p:spPr>
          <a:xfrm>
            <a:off x="388883" y="1313793"/>
            <a:ext cx="11445766" cy="49060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a:p>
            <a:pPr lvl="1"/>
            <a:r>
              <a:rPr lang="en-US" dirty="0"/>
              <a:t>Content </a:t>
            </a:r>
          </a:p>
          <a:p>
            <a:pPr lvl="2"/>
            <a:r>
              <a:rPr lang="en-US" dirty="0"/>
              <a:t>Content</a:t>
            </a:r>
          </a:p>
          <a:p>
            <a:pPr lvl="3"/>
            <a:r>
              <a:rPr lang="en-US" dirty="0"/>
              <a:t>Content</a:t>
            </a:r>
          </a:p>
          <a:p>
            <a:pPr lvl="4"/>
            <a:r>
              <a:rPr lang="en-US" dirty="0"/>
              <a:t>Content</a:t>
            </a:r>
          </a:p>
        </p:txBody>
      </p:sp>
      <p:sp>
        <p:nvSpPr>
          <p:cNvPr id="4" name="Date Placeholder 3"/>
          <p:cNvSpPr>
            <a:spLocks noGrp="1"/>
          </p:cNvSpPr>
          <p:nvPr>
            <p:ph type="dt" sz="half" idx="10"/>
          </p:nvPr>
        </p:nvSpPr>
        <p:spPr/>
        <p:txBody>
          <a:bodyPr/>
          <a:lstStyle/>
          <a:p>
            <a:fld id="{21012171-6327-6842-B51D-BF9FFB0BA84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917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ersity Programs Contact Information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FE1DFD-6448-8B44-BE2A-B446F0D0A2D6}"/>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1A8A4A65-8204-CE4E-B967-0220203265B3}"/>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A75F35E9-CF6A-AE4A-B30E-B3EA9DD07FB3}"/>
              </a:ext>
            </a:extLst>
          </p:cNvPr>
          <p:cNvSpPr txBox="1"/>
          <p:nvPr userDrawn="1"/>
        </p:nvSpPr>
        <p:spPr>
          <a:xfrm>
            <a:off x="1551008" y="261257"/>
            <a:ext cx="9637486" cy="769441"/>
          </a:xfrm>
          <a:prstGeom prst="rect">
            <a:avLst/>
          </a:prstGeom>
          <a:noFill/>
        </p:spPr>
        <p:txBody>
          <a:bodyPr wrap="square" rtlCol="0">
            <a:spAutoFit/>
          </a:bodyPr>
          <a:lstStyle/>
          <a:p>
            <a:r>
              <a:rPr lang="en-US" sz="4400" b="1" dirty="0">
                <a:solidFill>
                  <a:schemeClr val="bg1"/>
                </a:solidFill>
              </a:rPr>
              <a:t>Diversity Programs Contact Information</a:t>
            </a:r>
          </a:p>
        </p:txBody>
      </p:sp>
      <p:sp>
        <p:nvSpPr>
          <p:cNvPr id="7" name="TextBox 6">
            <a:extLst>
              <a:ext uri="{FF2B5EF4-FFF2-40B4-BE49-F238E27FC236}">
                <a16:creationId xmlns:a16="http://schemas.microsoft.com/office/drawing/2014/main" id="{6A2C0F45-CE44-1B45-999F-1BA2A1A48130}"/>
              </a:ext>
            </a:extLst>
          </p:cNvPr>
          <p:cNvSpPr txBox="1"/>
          <p:nvPr userDrawn="1"/>
        </p:nvSpPr>
        <p:spPr>
          <a:xfrm>
            <a:off x="975200" y="1414073"/>
            <a:ext cx="5900738" cy="4585871"/>
          </a:xfrm>
          <a:prstGeom prst="rect">
            <a:avLst/>
          </a:prstGeom>
          <a:noFill/>
        </p:spPr>
        <p:txBody>
          <a:bodyPr wrap="square" numCol="1" rtlCol="0" anchor="ctr">
            <a:spAutoFit/>
          </a:bodyPr>
          <a:lstStyle/>
          <a:p>
            <a:r>
              <a:rPr lang="en-US" sz="2400" b="1" dirty="0" err="1">
                <a:solidFill>
                  <a:schemeClr val="bg1"/>
                </a:solidFill>
              </a:rPr>
              <a:t>JuanPablo</a:t>
            </a:r>
            <a:r>
              <a:rPr lang="en-US" sz="2400" b="1" dirty="0">
                <a:solidFill>
                  <a:schemeClr val="bg1"/>
                </a:solidFill>
              </a:rPr>
              <a:t> Prieto</a:t>
            </a:r>
          </a:p>
          <a:p>
            <a:r>
              <a:rPr lang="en-US" sz="2000" dirty="0">
                <a:solidFill>
                  <a:schemeClr val="bg1"/>
                </a:solidFill>
              </a:rPr>
              <a:t>Director, Diversity Programs</a:t>
            </a:r>
          </a:p>
          <a:p>
            <a:r>
              <a:rPr lang="en-US" sz="2000" b="1" i="1" dirty="0">
                <a:solidFill>
                  <a:schemeClr val="bg1"/>
                </a:solidFill>
                <a:hlinkClick r:id="rId2">
                  <a:extLst>
                    <a:ext uri="{A12FA001-AC4F-418D-AE19-62706E023703}">
                      <ahyp:hlinkClr xmlns:ahyp="http://schemas.microsoft.com/office/drawing/2018/hyperlinkcolor" val="tx"/>
                    </a:ext>
                  </a:extLst>
                </a:hlinkClick>
              </a:rPr>
              <a:t>jprieto@transitchicago.com</a:t>
            </a:r>
            <a:endParaRPr lang="en-US" sz="2000" b="1" i="1" dirty="0">
              <a:solidFill>
                <a:schemeClr val="bg1"/>
              </a:solidFill>
            </a:endParaRPr>
          </a:p>
          <a:p>
            <a:r>
              <a:rPr lang="en-US" sz="2000" dirty="0">
                <a:solidFill>
                  <a:schemeClr val="bg1"/>
                </a:solidFill>
              </a:rPr>
              <a:t>(312) 681-2600</a:t>
            </a:r>
          </a:p>
          <a:p>
            <a:endParaRPr lang="en-US" sz="2000" dirty="0">
              <a:solidFill>
                <a:schemeClr val="bg1"/>
              </a:solidFill>
            </a:endParaRPr>
          </a:p>
          <a:p>
            <a:r>
              <a:rPr lang="en-US" sz="2400" b="1" dirty="0">
                <a:solidFill>
                  <a:schemeClr val="bg1"/>
                </a:solidFill>
              </a:rPr>
              <a:t>Benjamin </a:t>
            </a:r>
            <a:r>
              <a:rPr lang="en-US" sz="2400" b="1" dirty="0" err="1">
                <a:solidFill>
                  <a:schemeClr val="bg1"/>
                </a:solidFill>
              </a:rPr>
              <a:t>Bedenfield</a:t>
            </a:r>
            <a:endParaRPr lang="en-US" sz="2400" b="1" dirty="0">
              <a:solidFill>
                <a:schemeClr val="bg1"/>
              </a:solidFill>
            </a:endParaRPr>
          </a:p>
          <a:p>
            <a:r>
              <a:rPr lang="en-US" sz="2000" dirty="0">
                <a:solidFill>
                  <a:schemeClr val="bg1"/>
                </a:solidFill>
              </a:rPr>
              <a:t>Manager, Certification Programs</a:t>
            </a:r>
          </a:p>
          <a:p>
            <a:r>
              <a:rPr lang="en-US" sz="2000" b="1" i="1" dirty="0">
                <a:solidFill>
                  <a:schemeClr val="bg1"/>
                </a:solidFill>
                <a:hlinkClick r:id="rId3">
                  <a:extLst>
                    <a:ext uri="{A12FA001-AC4F-418D-AE19-62706E023703}">
                      <ahyp:hlinkClr xmlns:ahyp="http://schemas.microsoft.com/office/drawing/2018/hyperlinkcolor" val="tx"/>
                    </a:ext>
                  </a:extLst>
                </a:hlinkClick>
              </a:rPr>
              <a:t>bbedenfield1@transitchicago.com</a:t>
            </a:r>
            <a:endParaRPr lang="en-US" sz="2000" b="1" i="1" dirty="0">
              <a:solidFill>
                <a:schemeClr val="bg1"/>
              </a:solidFill>
            </a:endParaRPr>
          </a:p>
          <a:p>
            <a:r>
              <a:rPr lang="en-US" sz="2000" dirty="0">
                <a:solidFill>
                  <a:schemeClr val="bg1"/>
                </a:solidFill>
              </a:rPr>
              <a:t>(312)-681-2671</a:t>
            </a:r>
          </a:p>
          <a:p>
            <a:endParaRPr lang="en-US" sz="2000" dirty="0">
              <a:solidFill>
                <a:schemeClr val="bg1"/>
              </a:solidFill>
            </a:endParaRPr>
          </a:p>
          <a:p>
            <a:r>
              <a:rPr lang="en-US" sz="2400" b="1" dirty="0">
                <a:solidFill>
                  <a:schemeClr val="bg1"/>
                </a:solidFill>
              </a:rPr>
              <a:t>Brittney Johnson</a:t>
            </a:r>
          </a:p>
          <a:p>
            <a:r>
              <a:rPr lang="en-US" sz="2000" dirty="0">
                <a:solidFill>
                  <a:schemeClr val="bg1"/>
                </a:solidFill>
              </a:rPr>
              <a:t>Manager, Compliance Programs</a:t>
            </a:r>
          </a:p>
          <a:p>
            <a:r>
              <a:rPr lang="en-US" sz="2000" b="1" i="1" dirty="0">
                <a:solidFill>
                  <a:schemeClr val="bg1"/>
                </a:solidFill>
                <a:hlinkClick r:id="rId4">
                  <a:extLst>
                    <a:ext uri="{A12FA001-AC4F-418D-AE19-62706E023703}">
                      <ahyp:hlinkClr xmlns:ahyp="http://schemas.microsoft.com/office/drawing/2018/hyperlinkcolor" val="tx"/>
                    </a:ext>
                  </a:extLst>
                </a:hlinkClick>
              </a:rPr>
              <a:t>bbowman@transitchicago.com</a:t>
            </a:r>
            <a:endParaRPr lang="en-US" sz="2000" b="1" i="1" dirty="0">
              <a:solidFill>
                <a:schemeClr val="bg1"/>
              </a:solidFill>
            </a:endParaRPr>
          </a:p>
          <a:p>
            <a:r>
              <a:rPr lang="en-US" sz="2000" dirty="0">
                <a:solidFill>
                  <a:schemeClr val="bg1"/>
                </a:solidFill>
              </a:rPr>
              <a:t>(312) 681-2626</a:t>
            </a:r>
          </a:p>
        </p:txBody>
      </p:sp>
      <p:sp>
        <p:nvSpPr>
          <p:cNvPr id="9" name="Rectangle 8">
            <a:extLst>
              <a:ext uri="{FF2B5EF4-FFF2-40B4-BE49-F238E27FC236}">
                <a16:creationId xmlns:a16="http://schemas.microsoft.com/office/drawing/2014/main" id="{2152A6FF-6908-4944-814B-372681566E90}"/>
              </a:ext>
            </a:extLst>
          </p:cNvPr>
          <p:cNvSpPr/>
          <p:nvPr userDrawn="1"/>
        </p:nvSpPr>
        <p:spPr>
          <a:xfrm>
            <a:off x="5838463" y="1341572"/>
            <a:ext cx="5748337" cy="4585871"/>
          </a:xfrm>
          <a:prstGeom prst="rect">
            <a:avLst/>
          </a:prstGeom>
        </p:spPr>
        <p:txBody>
          <a:bodyPr wrap="square" anchor="ctr">
            <a:spAutoFit/>
          </a:bodyPr>
          <a:lstStyle/>
          <a:p>
            <a:r>
              <a:rPr lang="en-US" sz="2400" b="1" dirty="0">
                <a:solidFill>
                  <a:schemeClr val="bg1"/>
                </a:solidFill>
              </a:rPr>
              <a:t>Brandy Phillips</a:t>
            </a:r>
          </a:p>
          <a:p>
            <a:r>
              <a:rPr lang="en-US" sz="2000" dirty="0">
                <a:solidFill>
                  <a:schemeClr val="bg1"/>
                </a:solidFill>
              </a:rPr>
              <a:t>Sr. Project Manager, Workforce Initiatives</a:t>
            </a:r>
          </a:p>
          <a:p>
            <a:r>
              <a:rPr lang="en-US" sz="2000" b="1" i="1" dirty="0">
                <a:solidFill>
                  <a:schemeClr val="bg1"/>
                </a:solidFill>
                <a:hlinkClick r:id="rId4">
                  <a:extLst>
                    <a:ext uri="{A12FA001-AC4F-418D-AE19-62706E023703}">
                      <ahyp:hlinkClr xmlns:ahyp="http://schemas.microsoft.com/office/drawing/2018/hyperlinkcolor" val="tx"/>
                    </a:ext>
                  </a:extLst>
                </a:hlinkClick>
              </a:rPr>
              <a:t>bphillips1@transitchicago.com</a:t>
            </a:r>
            <a:endParaRPr lang="en-US" sz="2000" b="1" i="1" dirty="0">
              <a:solidFill>
                <a:schemeClr val="bg1"/>
              </a:solidFill>
            </a:endParaRPr>
          </a:p>
          <a:p>
            <a:r>
              <a:rPr lang="en-US" sz="2000" dirty="0">
                <a:solidFill>
                  <a:schemeClr val="bg1"/>
                </a:solidFill>
              </a:rPr>
              <a:t>(312) 681-2430</a:t>
            </a:r>
          </a:p>
          <a:p>
            <a:endParaRPr lang="en-US" sz="2000" b="1" dirty="0">
              <a:solidFill>
                <a:schemeClr val="bg1"/>
              </a:solidFill>
            </a:endParaRPr>
          </a:p>
          <a:p>
            <a:r>
              <a:rPr lang="en-US" sz="2400" b="1" dirty="0">
                <a:solidFill>
                  <a:schemeClr val="bg1"/>
                </a:solidFill>
              </a:rPr>
              <a:t>Laura De Castro</a:t>
            </a:r>
          </a:p>
          <a:p>
            <a:r>
              <a:rPr lang="en-US" sz="2000" dirty="0">
                <a:solidFill>
                  <a:schemeClr val="bg1"/>
                </a:solidFill>
              </a:rPr>
              <a:t>Sr. Project Manager, Administration</a:t>
            </a:r>
          </a:p>
          <a:p>
            <a:r>
              <a:rPr lang="en-US" sz="2000" b="1" i="1" dirty="0">
                <a:solidFill>
                  <a:schemeClr val="bg1"/>
                </a:solidFill>
                <a:hlinkClick r:id="rId5">
                  <a:extLst>
                    <a:ext uri="{A12FA001-AC4F-418D-AE19-62706E023703}">
                      <ahyp:hlinkClr xmlns:ahyp="http://schemas.microsoft.com/office/drawing/2018/hyperlinkcolor" val="tx"/>
                    </a:ext>
                  </a:extLst>
                </a:hlinkClick>
              </a:rPr>
              <a:t>ldecastro@transitchicago.com</a:t>
            </a:r>
            <a:endParaRPr lang="en-US" sz="2000" b="1" i="1" dirty="0">
              <a:solidFill>
                <a:schemeClr val="bg1"/>
              </a:solidFill>
            </a:endParaRPr>
          </a:p>
          <a:p>
            <a:r>
              <a:rPr lang="en-US" sz="2000" dirty="0">
                <a:solidFill>
                  <a:schemeClr val="bg1"/>
                </a:solidFill>
              </a:rPr>
              <a:t>(312) 681-2823</a:t>
            </a:r>
          </a:p>
          <a:p>
            <a:endParaRPr lang="en-US" sz="2000" dirty="0">
              <a:solidFill>
                <a:schemeClr val="bg1"/>
              </a:solidFill>
            </a:endParaRPr>
          </a:p>
          <a:p>
            <a:r>
              <a:rPr lang="en-US" sz="2400" b="1" dirty="0">
                <a:solidFill>
                  <a:schemeClr val="bg1"/>
                </a:solidFill>
              </a:rPr>
              <a:t>Shanell Harmon</a:t>
            </a:r>
          </a:p>
          <a:p>
            <a:r>
              <a:rPr lang="en-US" sz="2000" dirty="0">
                <a:solidFill>
                  <a:schemeClr val="bg1"/>
                </a:solidFill>
              </a:rPr>
              <a:t>Coordinator, Small Business Development &amp; Outreach </a:t>
            </a:r>
          </a:p>
          <a:p>
            <a:r>
              <a:rPr lang="en-US" sz="2000" b="1" i="1" dirty="0">
                <a:solidFill>
                  <a:schemeClr val="bg1"/>
                </a:solidFill>
                <a:hlinkClick r:id="rId6">
                  <a:extLst>
                    <a:ext uri="{A12FA001-AC4F-418D-AE19-62706E023703}">
                      <ahyp:hlinkClr xmlns:ahyp="http://schemas.microsoft.com/office/drawing/2018/hyperlinkcolor" val="tx"/>
                    </a:ext>
                  </a:extLst>
                </a:hlinkClick>
              </a:rPr>
              <a:t>sharmon@transitchicago.com</a:t>
            </a:r>
            <a:endParaRPr lang="en-US" sz="2000" b="1" i="1" dirty="0">
              <a:solidFill>
                <a:schemeClr val="bg1"/>
              </a:solidFill>
            </a:endParaRPr>
          </a:p>
          <a:p>
            <a:r>
              <a:rPr lang="en-US" sz="2000" dirty="0">
                <a:solidFill>
                  <a:schemeClr val="bg1"/>
                </a:solidFill>
              </a:rPr>
              <a:t>(312) 681-2659</a:t>
            </a:r>
          </a:p>
        </p:txBody>
      </p:sp>
    </p:spTree>
    <p:extLst>
      <p:ext uri="{BB962C8B-B14F-4D97-AF65-F5344CB8AC3E}">
        <p14:creationId xmlns:p14="http://schemas.microsoft.com/office/powerpoint/2010/main" val="199835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3A7173-DD13-BD40-A071-0D592C480888}"/>
              </a:ext>
            </a:extLst>
          </p:cNvPr>
          <p:cNvPicPr>
            <a:picLocks noChangeAspect="1"/>
          </p:cNvPicPr>
          <p:nvPr userDrawn="1"/>
        </p:nvPicPr>
        <p:blipFill rotWithShape="1">
          <a:blip r:embed="rId2"/>
          <a:srcRect t="2945" b="2945"/>
          <a:stretch/>
        </p:blipFill>
        <p:spPr>
          <a:xfrm>
            <a:off x="-137397" y="-17891"/>
            <a:ext cx="12346329" cy="6944810"/>
          </a:xfrm>
          <a:prstGeom prst="rect">
            <a:avLst/>
          </a:prstGeom>
        </p:spPr>
      </p:pic>
      <p:sp>
        <p:nvSpPr>
          <p:cNvPr id="3" name="Date Placeholder 2">
            <a:extLst>
              <a:ext uri="{FF2B5EF4-FFF2-40B4-BE49-F238E27FC236}">
                <a16:creationId xmlns:a16="http://schemas.microsoft.com/office/drawing/2014/main" id="{F6F71C33-635C-4842-929E-019BB68C93AB}"/>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EB6A81FC-A3EF-2A48-B89C-4154D0707AB7}"/>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3BC2D7AE-A6F1-1E48-9507-52ABF58096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5454" y="6024606"/>
            <a:ext cx="833394" cy="833394"/>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88151EDC-8457-EE4B-9CB2-20128698E726}"/>
              </a:ext>
            </a:extLst>
          </p:cNvPr>
          <p:cNvPicPr>
            <a:picLocks noChangeAspect="1"/>
          </p:cNvPicPr>
          <p:nvPr userDrawn="1"/>
        </p:nvPicPr>
        <p:blipFill>
          <a:blip r:embed="rId4"/>
          <a:stretch>
            <a:fillRect/>
          </a:stretch>
        </p:blipFill>
        <p:spPr>
          <a:xfrm>
            <a:off x="10133839" y="5807344"/>
            <a:ext cx="1151615" cy="1094034"/>
          </a:xfrm>
          <a:prstGeom prst="rect">
            <a:avLst/>
          </a:prstGeom>
        </p:spPr>
      </p:pic>
      <p:sp>
        <p:nvSpPr>
          <p:cNvPr id="10" name="Parallelogram 9">
            <a:extLst>
              <a:ext uri="{FF2B5EF4-FFF2-40B4-BE49-F238E27FC236}">
                <a16:creationId xmlns:a16="http://schemas.microsoft.com/office/drawing/2014/main" id="{9A6A22D4-743D-5441-BEB5-0ECC587D21FC}"/>
              </a:ext>
            </a:extLst>
          </p:cNvPr>
          <p:cNvSpPr/>
          <p:nvPr userDrawn="1"/>
        </p:nvSpPr>
        <p:spPr>
          <a:xfrm>
            <a:off x="2887102" y="1645919"/>
            <a:ext cx="6714098" cy="3328417"/>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450B238-836A-8F41-8B0E-82AD18ECAFD0}"/>
              </a:ext>
            </a:extLst>
          </p:cNvPr>
          <p:cNvSpPr txBox="1"/>
          <p:nvPr userDrawn="1"/>
        </p:nvSpPr>
        <p:spPr>
          <a:xfrm>
            <a:off x="3762775" y="2506516"/>
            <a:ext cx="5102352" cy="1323439"/>
          </a:xfrm>
          <a:prstGeom prst="rect">
            <a:avLst/>
          </a:prstGeom>
          <a:noFill/>
        </p:spPr>
        <p:txBody>
          <a:bodyPr wrap="square" rtlCol="0">
            <a:spAutoFit/>
          </a:bodyPr>
          <a:lstStyle/>
          <a:p>
            <a:pPr lvl="0"/>
            <a:r>
              <a:rPr lang="en-US" sz="8000" b="1" dirty="0">
                <a:solidFill>
                  <a:schemeClr val="bg1"/>
                </a:solidFill>
              </a:rPr>
              <a:t>Questions?</a:t>
            </a:r>
          </a:p>
        </p:txBody>
      </p:sp>
    </p:spTree>
    <p:extLst>
      <p:ext uri="{BB962C8B-B14F-4D97-AF65-F5344CB8AC3E}">
        <p14:creationId xmlns:p14="http://schemas.microsoft.com/office/powerpoint/2010/main" val="394867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FD60BF-3C97-544C-BC9A-03A5A9EAD47B}"/>
              </a:ext>
            </a:extLst>
          </p:cNvPr>
          <p:cNvPicPr>
            <a:picLocks noChangeAspect="1"/>
          </p:cNvPicPr>
          <p:nvPr userDrawn="1"/>
        </p:nvPicPr>
        <p:blipFill rotWithShape="1">
          <a:blip r:embed="rId2"/>
          <a:srcRect t="2945" b="2945"/>
          <a:stretch/>
        </p:blipFill>
        <p:spPr>
          <a:xfrm>
            <a:off x="-137397" y="-17891"/>
            <a:ext cx="12346329" cy="6944810"/>
          </a:xfrm>
          <a:prstGeom prst="rect">
            <a:avLst/>
          </a:prstGeom>
        </p:spPr>
      </p:pic>
      <p:sp>
        <p:nvSpPr>
          <p:cNvPr id="3" name="Date Placeholder 2">
            <a:extLst>
              <a:ext uri="{FF2B5EF4-FFF2-40B4-BE49-F238E27FC236}">
                <a16:creationId xmlns:a16="http://schemas.microsoft.com/office/drawing/2014/main" id="{C958799C-D769-554C-B996-2255C588FCEB}"/>
              </a:ext>
            </a:extLst>
          </p:cNvPr>
          <p:cNvSpPr>
            <a:spLocks noGrp="1"/>
          </p:cNvSpPr>
          <p:nvPr>
            <p:ph type="dt" sz="half" idx="10"/>
          </p:nvPr>
        </p:nvSpPr>
        <p:spPr/>
        <p:txBody>
          <a:bodyPr/>
          <a:lstStyle/>
          <a:p>
            <a:fld id="{21012171-6327-6842-B51D-BF9FFB0BA84B}" type="datetimeFigureOut">
              <a:rPr lang="en-US" smtClean="0"/>
              <a:t>6/6/2022</a:t>
            </a:fld>
            <a:endParaRPr lang="en-US"/>
          </a:p>
        </p:txBody>
      </p:sp>
      <p:sp>
        <p:nvSpPr>
          <p:cNvPr id="4" name="Footer Placeholder 3">
            <a:extLst>
              <a:ext uri="{FF2B5EF4-FFF2-40B4-BE49-F238E27FC236}">
                <a16:creationId xmlns:a16="http://schemas.microsoft.com/office/drawing/2014/main" id="{DFCF9663-2187-0F4F-AD6A-0B094DAC6102}"/>
              </a:ext>
            </a:extLst>
          </p:cNvPr>
          <p:cNvSpPr>
            <a:spLocks noGrp="1"/>
          </p:cNvSpPr>
          <p:nvPr>
            <p:ph type="ftr" sz="quarter" idx="11"/>
          </p:nvPr>
        </p:nvSpPr>
        <p:spPr/>
        <p:txBody>
          <a:bodyPr/>
          <a:lstStyle/>
          <a:p>
            <a:endParaRPr lang="en-US"/>
          </a:p>
        </p:txBody>
      </p:sp>
      <p:sp>
        <p:nvSpPr>
          <p:cNvPr id="6" name="Parallelogram 5">
            <a:extLst>
              <a:ext uri="{FF2B5EF4-FFF2-40B4-BE49-F238E27FC236}">
                <a16:creationId xmlns:a16="http://schemas.microsoft.com/office/drawing/2014/main" id="{B75F753E-D491-714A-9F0A-201F7957F014}"/>
              </a:ext>
            </a:extLst>
          </p:cNvPr>
          <p:cNvSpPr/>
          <p:nvPr userDrawn="1"/>
        </p:nvSpPr>
        <p:spPr>
          <a:xfrm>
            <a:off x="2887102" y="1645919"/>
            <a:ext cx="6714098" cy="3328417"/>
          </a:xfrm>
          <a:prstGeom prst="parallelogram">
            <a:avLst/>
          </a:prstGeom>
          <a:solidFill>
            <a:schemeClr val="accent1">
              <a:lumMod val="50000"/>
              <a:alpha val="79000"/>
            </a:schemeClr>
          </a:solidFill>
          <a:ln>
            <a:noFill/>
          </a:ln>
          <a:effectLst>
            <a:outerShdw blurRad="89040" dist="75047" dir="9720000" sx="101000" sy="101000" algn="tr" rotWithShape="0">
              <a:schemeClr val="accent1">
                <a:lumMod val="50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9245BBA-FF47-5F43-B5E2-75FF435A2C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7166" y="6024606"/>
            <a:ext cx="833394" cy="833394"/>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700BD5E0-A6B9-BC43-AC76-22C6CBD8072A}"/>
              </a:ext>
            </a:extLst>
          </p:cNvPr>
          <p:cNvPicPr>
            <a:picLocks noChangeAspect="1"/>
          </p:cNvPicPr>
          <p:nvPr userDrawn="1"/>
        </p:nvPicPr>
        <p:blipFill>
          <a:blip r:embed="rId4"/>
          <a:stretch>
            <a:fillRect/>
          </a:stretch>
        </p:blipFill>
        <p:spPr>
          <a:xfrm>
            <a:off x="10115551" y="5807344"/>
            <a:ext cx="1151615" cy="1094034"/>
          </a:xfrm>
          <a:prstGeom prst="rect">
            <a:avLst/>
          </a:prstGeom>
        </p:spPr>
      </p:pic>
      <p:sp>
        <p:nvSpPr>
          <p:cNvPr id="10" name="TextBox 9">
            <a:extLst>
              <a:ext uri="{FF2B5EF4-FFF2-40B4-BE49-F238E27FC236}">
                <a16:creationId xmlns:a16="http://schemas.microsoft.com/office/drawing/2014/main" id="{F9F8E1BF-DF8A-1243-8B4F-5A879CB1D661}"/>
              </a:ext>
            </a:extLst>
          </p:cNvPr>
          <p:cNvSpPr txBox="1"/>
          <p:nvPr userDrawn="1"/>
        </p:nvSpPr>
        <p:spPr>
          <a:xfrm>
            <a:off x="3781063" y="2506516"/>
            <a:ext cx="5102352" cy="1323439"/>
          </a:xfrm>
          <a:prstGeom prst="rect">
            <a:avLst/>
          </a:prstGeom>
          <a:noFill/>
        </p:spPr>
        <p:txBody>
          <a:bodyPr wrap="square" rtlCol="0">
            <a:spAutoFit/>
          </a:bodyPr>
          <a:lstStyle/>
          <a:p>
            <a:pPr lvl="0"/>
            <a:r>
              <a:rPr lang="en-US" sz="8000" b="1" dirty="0">
                <a:solidFill>
                  <a:schemeClr val="bg1"/>
                </a:solidFill>
              </a:rPr>
              <a:t>Thank You!</a:t>
            </a:r>
          </a:p>
        </p:txBody>
      </p:sp>
    </p:spTree>
    <p:extLst>
      <p:ext uri="{BB962C8B-B14F-4D97-AF65-F5344CB8AC3E}">
        <p14:creationId xmlns:p14="http://schemas.microsoft.com/office/powerpoint/2010/main" val="270975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012171-6327-6842-B51D-BF9FFB0BA84B}"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835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012171-6327-6842-B51D-BF9FFB0BA84B}" type="datetimeFigureOut">
              <a:rPr lang="en-US" smtClean="0"/>
              <a:t>6/6/2022</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269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jpg"/><Relationship Id="rId2" Type="http://schemas.openxmlformats.org/officeDocument/2006/relationships/slideLayout" Target="../slideLayouts/slideLayout16.xml"/><Relationship Id="rId16"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5CFDD9-26EE-B241-A72B-CA3C61394ED0}"/>
              </a:ext>
            </a:extLst>
          </p:cNvPr>
          <p:cNvPicPr>
            <a:picLocks noChangeAspect="1"/>
          </p:cNvPicPr>
          <p:nvPr userDrawn="1"/>
        </p:nvPicPr>
        <p:blipFill>
          <a:blip r:embed="rId16"/>
          <a:stretch>
            <a:fillRect/>
          </a:stretch>
        </p:blipFill>
        <p:spPr>
          <a:xfrm>
            <a:off x="1805" y="0"/>
            <a:ext cx="12188389" cy="6858000"/>
          </a:xfrm>
          <a:prstGeom prst="rect">
            <a:avLst/>
          </a:prstGeom>
        </p:spPr>
      </p:pic>
      <p:pic>
        <p:nvPicPr>
          <p:cNvPr id="9" name="Content Placeholder 4">
            <a:extLst>
              <a:ext uri="{FF2B5EF4-FFF2-40B4-BE49-F238E27FC236}">
                <a16:creationId xmlns:a16="http://schemas.microsoft.com/office/drawing/2014/main" id="{CC9B81F2-9AEA-1C40-9A5D-4FAA0F3A3F2C}"/>
              </a:ext>
            </a:extLst>
          </p:cNvPr>
          <p:cNvPicPr>
            <a:picLocks noChangeAspect="1"/>
          </p:cNvPicPr>
          <p:nvPr userDrawn="1"/>
        </p:nvPicPr>
        <p:blipFill>
          <a:blip r:embed="rId17"/>
          <a:stretch>
            <a:fillRect/>
          </a:stretch>
        </p:blipFill>
        <p:spPr>
          <a:xfrm>
            <a:off x="-9956" y="-2269"/>
            <a:ext cx="12188388" cy="6858000"/>
          </a:xfrm>
          <a:prstGeom prst="rect">
            <a:avLst/>
          </a:prstGeom>
        </p:spPr>
      </p:pic>
      <p:sp>
        <p:nvSpPr>
          <p:cNvPr id="2" name="Title Placeholder 1"/>
          <p:cNvSpPr>
            <a:spLocks noGrp="1"/>
          </p:cNvSpPr>
          <p:nvPr>
            <p:ph type="title"/>
          </p:nvPr>
        </p:nvSpPr>
        <p:spPr>
          <a:xfrm>
            <a:off x="1986455" y="59421"/>
            <a:ext cx="8250622" cy="1100818"/>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399393" y="1325126"/>
            <a:ext cx="11340662" cy="4937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9393" y="6354431"/>
            <a:ext cx="1151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12171-6327-6842-B51D-BF9FFB0BA84B}" type="datetimeFigureOut">
              <a:rPr lang="en-US" smtClean="0"/>
              <a:t>6/6/2022</a:t>
            </a:fld>
            <a:endParaRPr lang="en-US"/>
          </a:p>
        </p:txBody>
      </p:sp>
      <p:sp>
        <p:nvSpPr>
          <p:cNvPr id="5" name="Footer Placeholder 4"/>
          <p:cNvSpPr>
            <a:spLocks noGrp="1"/>
          </p:cNvSpPr>
          <p:nvPr>
            <p:ph type="ftr" sz="quarter" idx="3"/>
          </p:nvPr>
        </p:nvSpPr>
        <p:spPr>
          <a:xfrm>
            <a:off x="1723663" y="635436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11A73B5D-20E0-A64D-8E09-8D3F0DFE9B4B}"/>
              </a:ext>
            </a:extLst>
          </p:cNvPr>
          <p:cNvSpPr txBox="1">
            <a:spLocks/>
          </p:cNvSpPr>
          <p:nvPr userDrawn="1"/>
        </p:nvSpPr>
        <p:spPr>
          <a:xfrm>
            <a:off x="11724680"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b="0" smtClean="0">
                <a:solidFill>
                  <a:schemeClr val="bg1"/>
                </a:solidFill>
              </a:rPr>
              <a:pPr/>
              <a:t>‹#›</a:t>
            </a:fld>
            <a:endParaRPr lang="en-US" b="0" dirty="0">
              <a:solidFill>
                <a:schemeClr val="bg1"/>
              </a:solidFill>
            </a:endParaRPr>
          </a:p>
        </p:txBody>
      </p:sp>
    </p:spTree>
    <p:extLst>
      <p:ext uri="{BB962C8B-B14F-4D97-AF65-F5344CB8AC3E}">
        <p14:creationId xmlns:p14="http://schemas.microsoft.com/office/powerpoint/2010/main" val="1325635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5CFDD9-26EE-B241-A72B-CA3C61394ED0}"/>
              </a:ext>
            </a:extLst>
          </p:cNvPr>
          <p:cNvPicPr>
            <a:picLocks noChangeAspect="1"/>
          </p:cNvPicPr>
          <p:nvPr userDrawn="1"/>
        </p:nvPicPr>
        <p:blipFill>
          <a:blip r:embed="rId16"/>
          <a:stretch>
            <a:fillRect/>
          </a:stretch>
        </p:blipFill>
        <p:spPr>
          <a:xfrm>
            <a:off x="1805" y="0"/>
            <a:ext cx="12188389" cy="6858000"/>
          </a:xfrm>
          <a:prstGeom prst="rect">
            <a:avLst/>
          </a:prstGeom>
        </p:spPr>
      </p:pic>
      <p:pic>
        <p:nvPicPr>
          <p:cNvPr id="9" name="Content Placeholder 4">
            <a:extLst>
              <a:ext uri="{FF2B5EF4-FFF2-40B4-BE49-F238E27FC236}">
                <a16:creationId xmlns:a16="http://schemas.microsoft.com/office/drawing/2014/main" id="{CC9B81F2-9AEA-1C40-9A5D-4FAA0F3A3F2C}"/>
              </a:ext>
            </a:extLst>
          </p:cNvPr>
          <p:cNvPicPr>
            <a:picLocks noChangeAspect="1"/>
          </p:cNvPicPr>
          <p:nvPr userDrawn="1"/>
        </p:nvPicPr>
        <p:blipFill>
          <a:blip r:embed="rId17"/>
          <a:stretch>
            <a:fillRect/>
          </a:stretch>
        </p:blipFill>
        <p:spPr>
          <a:xfrm>
            <a:off x="-9956" y="-2269"/>
            <a:ext cx="12188388" cy="6858000"/>
          </a:xfrm>
          <a:prstGeom prst="rect">
            <a:avLst/>
          </a:prstGeom>
        </p:spPr>
      </p:pic>
      <p:sp>
        <p:nvSpPr>
          <p:cNvPr id="2" name="Title Placeholder 1"/>
          <p:cNvSpPr>
            <a:spLocks noGrp="1"/>
          </p:cNvSpPr>
          <p:nvPr>
            <p:ph type="title"/>
          </p:nvPr>
        </p:nvSpPr>
        <p:spPr>
          <a:xfrm>
            <a:off x="1986455" y="59421"/>
            <a:ext cx="8250622" cy="1100818"/>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399393" y="1325126"/>
            <a:ext cx="11340662" cy="4937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9393" y="6354431"/>
            <a:ext cx="1151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12171-6327-6842-B51D-BF9FFB0BA84B}" type="datetimeFigureOut">
              <a:rPr lang="en-US" smtClean="0"/>
              <a:t>6/6/2022</a:t>
            </a:fld>
            <a:endParaRPr lang="en-US"/>
          </a:p>
        </p:txBody>
      </p:sp>
      <p:sp>
        <p:nvSpPr>
          <p:cNvPr id="5" name="Footer Placeholder 4"/>
          <p:cNvSpPr>
            <a:spLocks noGrp="1"/>
          </p:cNvSpPr>
          <p:nvPr>
            <p:ph type="ftr" sz="quarter" idx="3"/>
          </p:nvPr>
        </p:nvSpPr>
        <p:spPr>
          <a:xfrm>
            <a:off x="1723663" y="635436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11A73B5D-20E0-A64D-8E09-8D3F0DFE9B4B}"/>
              </a:ext>
            </a:extLst>
          </p:cNvPr>
          <p:cNvSpPr txBox="1">
            <a:spLocks/>
          </p:cNvSpPr>
          <p:nvPr userDrawn="1"/>
        </p:nvSpPr>
        <p:spPr>
          <a:xfrm>
            <a:off x="11724680" y="6452573"/>
            <a:ext cx="4532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5BB74E-D1F8-8C4F-93E0-5164E7264C62}" type="slidenum">
              <a:rPr lang="en-US" b="0" smtClean="0">
                <a:solidFill>
                  <a:schemeClr val="bg1"/>
                </a:solidFill>
              </a:rPr>
              <a:pPr/>
              <a:t>‹#›</a:t>
            </a:fld>
            <a:endParaRPr lang="en-US" b="0" dirty="0">
              <a:solidFill>
                <a:schemeClr val="bg1"/>
              </a:solidFill>
            </a:endParaRPr>
          </a:p>
        </p:txBody>
      </p:sp>
    </p:spTree>
    <p:extLst>
      <p:ext uri="{BB962C8B-B14F-4D97-AF65-F5344CB8AC3E}">
        <p14:creationId xmlns:p14="http://schemas.microsoft.com/office/powerpoint/2010/main" val="686326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transitchicago.com/dbe/workforce-initiatives/" TargetMode="Externa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AE5C-85EC-4461-AF5C-23F425FFC048}"/>
              </a:ext>
            </a:extLst>
          </p:cNvPr>
          <p:cNvSpPr>
            <a:spLocks noGrp="1"/>
          </p:cNvSpPr>
          <p:nvPr>
            <p:ph type="title"/>
          </p:nvPr>
        </p:nvSpPr>
        <p:spPr/>
        <p:txBody>
          <a:bodyPr/>
          <a:lstStyle/>
          <a:p>
            <a:pPr marL="0" marR="0" lvl="0" indent="0" defTabSz="914400" rtl="0" eaLnBrk="1" fontAlgn="base" latinLnBrk="0" hangingPunct="1">
              <a:lnSpc>
                <a:spcPct val="100000"/>
              </a:lnSpc>
              <a:spcBef>
                <a:spcPct val="0"/>
              </a:spcBef>
              <a:spcAft>
                <a:spcPct val="0"/>
              </a:spcAft>
              <a:tabLst/>
              <a:defRPr/>
            </a:pPr>
            <a:r>
              <a:rPr lang="en-US" sz="2800" dirty="0">
                <a:effectLst>
                  <a:outerShdw blurRad="38100" dist="38100" dir="2700000" algn="tl">
                    <a:srgbClr val="000000">
                      <a:alpha val="43137"/>
                    </a:srgbClr>
                  </a:outerShdw>
                </a:effectLst>
                <a:latin typeface="Arial" charset="0"/>
                <a:ea typeface="+mn-ea"/>
                <a:cs typeface="+mn-cs"/>
              </a:rPr>
              <a:t>Route to Procurement: Congress Branch &amp; Beyond  </a:t>
            </a:r>
            <a:r>
              <a:rPr kumimoji="0" lang="en-US" sz="2800" b="1" i="0" u="none" strike="noStrike" kern="1200" cap="none" spc="0" normalizeH="0" baseline="0" noProof="0" dirty="0">
                <a:ln>
                  <a:noFill/>
                </a:ln>
                <a:effectLst>
                  <a:outerShdw blurRad="38100" dist="38100" dir="2700000" algn="tl">
                    <a:srgbClr val="000000">
                      <a:alpha val="43137"/>
                    </a:srgbClr>
                  </a:outerShdw>
                </a:effectLst>
                <a:uLnTx/>
                <a:uFillTx/>
                <a:latin typeface="Arial" charset="0"/>
                <a:ea typeface="+mn-ea"/>
                <a:cs typeface="+mn-cs"/>
              </a:rPr>
              <a:t> </a:t>
            </a:r>
            <a:br>
              <a:rPr kumimoji="0" lang="en-US" sz="2800" b="1" i="0" u="none" strike="noStrike" kern="1200" cap="none" spc="0" normalizeH="0" baseline="0" noProof="0" dirty="0">
                <a:ln>
                  <a:noFill/>
                </a:ln>
                <a:effectLst>
                  <a:outerShdw blurRad="38100" dist="38100" dir="2700000" algn="tl">
                    <a:srgbClr val="000000">
                      <a:alpha val="43137"/>
                    </a:srgbClr>
                  </a:outerShdw>
                </a:effectLst>
                <a:uLnTx/>
                <a:uFillTx/>
                <a:latin typeface="Arial" charset="0"/>
                <a:ea typeface="+mn-ea"/>
                <a:cs typeface="+mn-cs"/>
              </a:rPr>
            </a:br>
            <a:r>
              <a:rPr kumimoji="0" lang="en-US" sz="2800" b="1" i="0" u="none" strike="noStrike" kern="1200" cap="none" spc="0" normalizeH="0" baseline="0" noProof="0" dirty="0">
                <a:ln>
                  <a:noFill/>
                </a:ln>
                <a:effectLst>
                  <a:outerShdw blurRad="38100" dist="38100" dir="2700000" algn="tl">
                    <a:srgbClr val="000000">
                      <a:alpha val="43137"/>
                    </a:srgbClr>
                  </a:outerShdw>
                </a:effectLst>
                <a:uLnTx/>
                <a:uFillTx/>
                <a:latin typeface="Arial" charset="0"/>
                <a:ea typeface="+mn-ea"/>
                <a:cs typeface="+mn-cs"/>
              </a:rPr>
              <a:t> </a:t>
            </a:r>
            <a:endParaRPr lang="en-US" dirty="0"/>
          </a:p>
        </p:txBody>
      </p:sp>
      <p:sp>
        <p:nvSpPr>
          <p:cNvPr id="5" name="TextBox 4">
            <a:extLst>
              <a:ext uri="{FF2B5EF4-FFF2-40B4-BE49-F238E27FC236}">
                <a16:creationId xmlns:a16="http://schemas.microsoft.com/office/drawing/2014/main" id="{03E657F9-C674-4A88-A37F-CEA22C6EA203}"/>
              </a:ext>
            </a:extLst>
          </p:cNvPr>
          <p:cNvSpPr txBox="1"/>
          <p:nvPr/>
        </p:nvSpPr>
        <p:spPr>
          <a:xfrm>
            <a:off x="4438835" y="4367814"/>
            <a:ext cx="10919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Tree>
    <p:extLst>
      <p:ext uri="{BB962C8B-B14F-4D97-AF65-F5344CB8AC3E}">
        <p14:creationId xmlns:p14="http://schemas.microsoft.com/office/powerpoint/2010/main" val="77114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F065-9604-443F-ABC6-2ADB910EFBFE}"/>
              </a:ext>
            </a:extLst>
          </p:cNvPr>
          <p:cNvSpPr>
            <a:spLocks noGrp="1"/>
          </p:cNvSpPr>
          <p:nvPr>
            <p:ph type="title"/>
          </p:nvPr>
        </p:nvSpPr>
        <p:spPr/>
        <p:txBody>
          <a:bodyPr/>
          <a:lstStyle/>
          <a:p>
            <a:r>
              <a:rPr lang="en-US" dirty="0"/>
              <a:t>Upcoming CM Task Orders</a:t>
            </a:r>
          </a:p>
        </p:txBody>
      </p:sp>
      <p:graphicFrame>
        <p:nvGraphicFramePr>
          <p:cNvPr id="7" name="Table 7">
            <a:extLst>
              <a:ext uri="{FF2B5EF4-FFF2-40B4-BE49-F238E27FC236}">
                <a16:creationId xmlns:a16="http://schemas.microsoft.com/office/drawing/2014/main" id="{452EDB8D-9128-469E-97D6-BE5BA56C9D08}"/>
              </a:ext>
            </a:extLst>
          </p:cNvPr>
          <p:cNvGraphicFramePr>
            <a:graphicFrameLocks noGrp="1"/>
          </p:cNvGraphicFramePr>
          <p:nvPr>
            <p:ph idx="1"/>
            <p:extLst>
              <p:ext uri="{D42A27DB-BD31-4B8C-83A1-F6EECF244321}">
                <p14:modId xmlns:p14="http://schemas.microsoft.com/office/powerpoint/2010/main" val="2091743460"/>
              </p:ext>
            </p:extLst>
          </p:nvPr>
        </p:nvGraphicFramePr>
        <p:xfrm>
          <a:off x="388938" y="1314450"/>
          <a:ext cx="11445874" cy="3708400"/>
        </p:xfrm>
        <a:graphic>
          <a:graphicData uri="http://schemas.openxmlformats.org/drawingml/2006/table">
            <a:tbl>
              <a:tblPr firstRow="1" bandRow="1">
                <a:tableStyleId>{3B4B98B0-60AC-42C2-AFA5-B58CD77FA1E5}</a:tableStyleId>
              </a:tblPr>
              <a:tblGrid>
                <a:gridCol w="5722937">
                  <a:extLst>
                    <a:ext uri="{9D8B030D-6E8A-4147-A177-3AD203B41FA5}">
                      <a16:colId xmlns:a16="http://schemas.microsoft.com/office/drawing/2014/main" val="963927588"/>
                    </a:ext>
                  </a:extLst>
                </a:gridCol>
                <a:gridCol w="5722937">
                  <a:extLst>
                    <a:ext uri="{9D8B030D-6E8A-4147-A177-3AD203B41FA5}">
                      <a16:colId xmlns:a16="http://schemas.microsoft.com/office/drawing/2014/main" val="1634458811"/>
                    </a:ext>
                  </a:extLst>
                </a:gridCol>
              </a:tblGrid>
              <a:tr h="370840">
                <a:tc>
                  <a:txBody>
                    <a:bodyPr/>
                    <a:lstStyle/>
                    <a:p>
                      <a:pPr marL="68580">
                        <a:lnSpc>
                          <a:spcPct val="100000"/>
                        </a:lnSpc>
                        <a:spcBef>
                          <a:spcPts val="185"/>
                        </a:spcBef>
                      </a:pPr>
                      <a:r>
                        <a:rPr sz="1800" b="1" dirty="0">
                          <a:solidFill>
                            <a:schemeClr val="bg1"/>
                          </a:solidFill>
                          <a:latin typeface="Calibri"/>
                          <a:cs typeface="Calibri"/>
                        </a:rPr>
                        <a:t>Project</a:t>
                      </a:r>
                      <a:r>
                        <a:rPr sz="1800" b="1" spc="-55" dirty="0">
                          <a:solidFill>
                            <a:schemeClr val="bg1"/>
                          </a:solidFill>
                          <a:latin typeface="Calibri"/>
                          <a:cs typeface="Calibri"/>
                        </a:rPr>
                        <a:t> </a:t>
                      </a:r>
                      <a:r>
                        <a:rPr sz="1800" b="1" spc="-20" dirty="0">
                          <a:solidFill>
                            <a:schemeClr val="bg1"/>
                          </a:solidFill>
                          <a:latin typeface="Calibri"/>
                          <a:cs typeface="Calibri"/>
                        </a:rPr>
                        <a:t>Name</a:t>
                      </a:r>
                      <a:endParaRPr sz="1800" dirty="0">
                        <a:solidFill>
                          <a:schemeClr val="bg1"/>
                        </a:solidFill>
                        <a:latin typeface="Calibri"/>
                        <a:cs typeface="Calibri"/>
                      </a:endParaRPr>
                    </a:p>
                  </a:txBody>
                  <a:tcPr marL="0" marR="0" marT="23495" marB="0"/>
                </a:tc>
                <a:tc>
                  <a:txBody>
                    <a:bodyPr/>
                    <a:lstStyle/>
                    <a:p>
                      <a:pPr marL="68580">
                        <a:lnSpc>
                          <a:spcPct val="100000"/>
                        </a:lnSpc>
                        <a:spcBef>
                          <a:spcPts val="185"/>
                        </a:spcBef>
                      </a:pPr>
                      <a:r>
                        <a:rPr sz="1800" b="1" spc="-10" dirty="0">
                          <a:solidFill>
                            <a:schemeClr val="bg1"/>
                          </a:solidFill>
                          <a:latin typeface="Calibri"/>
                          <a:cs typeface="Calibri"/>
                        </a:rPr>
                        <a:t>Procurement</a:t>
                      </a:r>
                      <a:endParaRPr sz="1800" dirty="0">
                        <a:solidFill>
                          <a:schemeClr val="bg1"/>
                        </a:solidFill>
                        <a:latin typeface="Calibri"/>
                        <a:cs typeface="Calibri"/>
                      </a:endParaRPr>
                    </a:p>
                  </a:txBody>
                  <a:tcPr marL="0" marR="0" marT="23495" marB="0"/>
                </a:tc>
                <a:extLst>
                  <a:ext uri="{0D108BD9-81ED-4DB2-BD59-A6C34878D82A}">
                    <a16:rowId xmlns:a16="http://schemas.microsoft.com/office/drawing/2014/main" val="2617994155"/>
                  </a:ext>
                </a:extLst>
              </a:tr>
              <a:tr h="370840">
                <a:tc>
                  <a:txBody>
                    <a:bodyPr/>
                    <a:lstStyle/>
                    <a:p>
                      <a:pPr marL="68580">
                        <a:lnSpc>
                          <a:spcPct val="100000"/>
                        </a:lnSpc>
                        <a:spcBef>
                          <a:spcPts val="180"/>
                        </a:spcBef>
                      </a:pPr>
                      <a:r>
                        <a:rPr sz="1800" b="0" dirty="0">
                          <a:solidFill>
                            <a:schemeClr val="bg1"/>
                          </a:solidFill>
                          <a:latin typeface="Calibri"/>
                          <a:cs typeface="Calibri"/>
                        </a:rPr>
                        <a:t>Midcon</a:t>
                      </a:r>
                      <a:r>
                        <a:rPr sz="1800" b="0" spc="-25" dirty="0">
                          <a:solidFill>
                            <a:schemeClr val="bg1"/>
                          </a:solidFill>
                          <a:latin typeface="Calibri"/>
                          <a:cs typeface="Calibri"/>
                        </a:rPr>
                        <a:t> </a:t>
                      </a:r>
                      <a:r>
                        <a:rPr sz="1800" b="0" dirty="0">
                          <a:solidFill>
                            <a:schemeClr val="bg1"/>
                          </a:solidFill>
                          <a:latin typeface="Calibri"/>
                          <a:cs typeface="Calibri"/>
                        </a:rPr>
                        <a:t>1</a:t>
                      </a:r>
                      <a:r>
                        <a:rPr sz="1800" b="0" spc="-20" dirty="0">
                          <a:solidFill>
                            <a:schemeClr val="bg1"/>
                          </a:solidFill>
                          <a:latin typeface="Calibri"/>
                          <a:cs typeface="Calibri"/>
                        </a:rPr>
                        <a:t> </a:t>
                      </a:r>
                      <a:r>
                        <a:rPr sz="1800" b="0" dirty="0">
                          <a:solidFill>
                            <a:schemeClr val="bg1"/>
                          </a:solidFill>
                          <a:latin typeface="Calibri"/>
                          <a:cs typeface="Calibri"/>
                        </a:rPr>
                        <a:t>(Stations</a:t>
                      </a:r>
                      <a:r>
                        <a:rPr sz="1800" b="0" spc="-20" dirty="0">
                          <a:solidFill>
                            <a:schemeClr val="bg1"/>
                          </a:solidFill>
                          <a:latin typeface="Calibri"/>
                          <a:cs typeface="Calibri"/>
                        </a:rPr>
                        <a:t> </a:t>
                      </a:r>
                      <a:r>
                        <a:rPr sz="1800" b="0" dirty="0">
                          <a:solidFill>
                            <a:schemeClr val="bg1"/>
                          </a:solidFill>
                          <a:latin typeface="Calibri"/>
                          <a:cs typeface="Calibri"/>
                        </a:rPr>
                        <a:t>&amp;</a:t>
                      </a:r>
                      <a:r>
                        <a:rPr sz="1800" b="0" spc="-30" dirty="0">
                          <a:solidFill>
                            <a:schemeClr val="bg1"/>
                          </a:solidFill>
                          <a:latin typeface="Calibri"/>
                          <a:cs typeface="Calibri"/>
                        </a:rPr>
                        <a:t> </a:t>
                      </a:r>
                      <a:r>
                        <a:rPr sz="1800" b="0" spc="-10" dirty="0">
                          <a:solidFill>
                            <a:schemeClr val="bg1"/>
                          </a:solidFill>
                          <a:latin typeface="Calibri"/>
                          <a:cs typeface="Calibri"/>
                        </a:rPr>
                        <a:t>Facilities)</a:t>
                      </a:r>
                      <a:endParaRPr sz="1800" b="0" dirty="0">
                        <a:solidFill>
                          <a:schemeClr val="bg1"/>
                        </a:solidFill>
                        <a:latin typeface="Calibri"/>
                        <a:cs typeface="Calibri"/>
                      </a:endParaRPr>
                    </a:p>
                  </a:txBody>
                  <a:tcPr marL="0" marR="0" marT="22860" marB="0"/>
                </a:tc>
                <a:tc>
                  <a:txBody>
                    <a:bodyPr/>
                    <a:lstStyle/>
                    <a:p>
                      <a:pPr marL="68580">
                        <a:lnSpc>
                          <a:spcPct val="100000"/>
                        </a:lnSpc>
                        <a:spcBef>
                          <a:spcPts val="180"/>
                        </a:spcBef>
                      </a:pPr>
                      <a:r>
                        <a:rPr sz="1800" b="0" dirty="0">
                          <a:solidFill>
                            <a:schemeClr val="bg1"/>
                          </a:solidFill>
                          <a:latin typeface="Calibri"/>
                          <a:cs typeface="Calibri"/>
                        </a:rPr>
                        <a:t>Q1-2022</a:t>
                      </a:r>
                      <a:r>
                        <a:rPr sz="1800" b="0" spc="-35" dirty="0">
                          <a:solidFill>
                            <a:schemeClr val="bg1"/>
                          </a:solidFill>
                          <a:latin typeface="Calibri"/>
                          <a:cs typeface="Calibri"/>
                        </a:rPr>
                        <a:t> </a:t>
                      </a:r>
                      <a:r>
                        <a:rPr sz="1800" b="0" dirty="0">
                          <a:solidFill>
                            <a:schemeClr val="bg1"/>
                          </a:solidFill>
                          <a:latin typeface="Calibri"/>
                          <a:cs typeface="Calibri"/>
                        </a:rPr>
                        <a:t>(Advertised</a:t>
                      </a:r>
                      <a:r>
                        <a:rPr sz="1800" b="0" spc="-5" dirty="0">
                          <a:solidFill>
                            <a:schemeClr val="bg1"/>
                          </a:solidFill>
                          <a:latin typeface="Calibri"/>
                          <a:cs typeface="Calibri"/>
                        </a:rPr>
                        <a:t> </a:t>
                      </a:r>
                      <a:r>
                        <a:rPr sz="1800" b="0" spc="-10" dirty="0">
                          <a:solidFill>
                            <a:schemeClr val="bg1"/>
                          </a:solidFill>
                          <a:latin typeface="Calibri"/>
                          <a:cs typeface="Calibri"/>
                        </a:rPr>
                        <a:t>3/18/2022)</a:t>
                      </a:r>
                      <a:endParaRPr sz="1800" b="0" dirty="0">
                        <a:solidFill>
                          <a:schemeClr val="bg1"/>
                        </a:solidFill>
                        <a:latin typeface="Calibri"/>
                        <a:cs typeface="Calibri"/>
                      </a:endParaRPr>
                    </a:p>
                  </a:txBody>
                  <a:tcPr marL="0" marR="0" marT="22860" marB="0"/>
                </a:tc>
                <a:extLst>
                  <a:ext uri="{0D108BD9-81ED-4DB2-BD59-A6C34878D82A}">
                    <a16:rowId xmlns:a16="http://schemas.microsoft.com/office/drawing/2014/main" val="2645850243"/>
                  </a:ext>
                </a:extLst>
              </a:tr>
              <a:tr h="370840">
                <a:tc>
                  <a:txBody>
                    <a:bodyPr/>
                    <a:lstStyle/>
                    <a:p>
                      <a:pPr marL="68580">
                        <a:lnSpc>
                          <a:spcPct val="100000"/>
                        </a:lnSpc>
                        <a:spcBef>
                          <a:spcPts val="185"/>
                        </a:spcBef>
                      </a:pPr>
                      <a:r>
                        <a:rPr sz="1800" b="0" dirty="0">
                          <a:solidFill>
                            <a:schemeClr val="bg1"/>
                          </a:solidFill>
                          <a:latin typeface="Calibri"/>
                          <a:cs typeface="Calibri"/>
                        </a:rPr>
                        <a:t>Midcon</a:t>
                      </a:r>
                      <a:r>
                        <a:rPr sz="1800" b="0" spc="-15" dirty="0">
                          <a:solidFill>
                            <a:schemeClr val="bg1"/>
                          </a:solidFill>
                          <a:latin typeface="Calibri"/>
                          <a:cs typeface="Calibri"/>
                        </a:rPr>
                        <a:t> </a:t>
                      </a:r>
                      <a:r>
                        <a:rPr sz="1800" b="0" dirty="0">
                          <a:solidFill>
                            <a:schemeClr val="bg1"/>
                          </a:solidFill>
                          <a:latin typeface="Calibri"/>
                          <a:cs typeface="Calibri"/>
                        </a:rPr>
                        <a:t>2</a:t>
                      </a:r>
                      <a:r>
                        <a:rPr sz="1800" b="0" spc="-15" dirty="0">
                          <a:solidFill>
                            <a:schemeClr val="bg1"/>
                          </a:solidFill>
                          <a:latin typeface="Calibri"/>
                          <a:cs typeface="Calibri"/>
                        </a:rPr>
                        <a:t> </a:t>
                      </a:r>
                      <a:r>
                        <a:rPr sz="1800" b="0" dirty="0">
                          <a:solidFill>
                            <a:schemeClr val="bg1"/>
                          </a:solidFill>
                          <a:latin typeface="Calibri"/>
                          <a:cs typeface="Calibri"/>
                        </a:rPr>
                        <a:t>(Civil,</a:t>
                      </a:r>
                      <a:r>
                        <a:rPr sz="1800" b="0" spc="-10" dirty="0">
                          <a:solidFill>
                            <a:schemeClr val="bg1"/>
                          </a:solidFill>
                          <a:latin typeface="Calibri"/>
                          <a:cs typeface="Calibri"/>
                        </a:rPr>
                        <a:t> </a:t>
                      </a:r>
                      <a:r>
                        <a:rPr sz="1800" b="0" dirty="0">
                          <a:solidFill>
                            <a:schemeClr val="bg1"/>
                          </a:solidFill>
                          <a:latin typeface="Calibri"/>
                          <a:cs typeface="Calibri"/>
                        </a:rPr>
                        <a:t>TP</a:t>
                      </a:r>
                      <a:r>
                        <a:rPr sz="1800" b="0" spc="-10" dirty="0">
                          <a:solidFill>
                            <a:schemeClr val="bg1"/>
                          </a:solidFill>
                          <a:latin typeface="Calibri"/>
                          <a:cs typeface="Calibri"/>
                        </a:rPr>
                        <a:t> </a:t>
                      </a:r>
                      <a:r>
                        <a:rPr sz="1800" b="0" dirty="0">
                          <a:solidFill>
                            <a:schemeClr val="bg1"/>
                          </a:solidFill>
                          <a:latin typeface="Calibri"/>
                          <a:cs typeface="Calibri"/>
                        </a:rPr>
                        <a:t>&amp;</a:t>
                      </a:r>
                      <a:r>
                        <a:rPr sz="1800" b="0" spc="-20" dirty="0">
                          <a:solidFill>
                            <a:schemeClr val="bg1"/>
                          </a:solidFill>
                          <a:latin typeface="Calibri"/>
                          <a:cs typeface="Calibri"/>
                        </a:rPr>
                        <a:t> </a:t>
                      </a:r>
                      <a:r>
                        <a:rPr sz="1800" b="0" spc="-10" dirty="0">
                          <a:solidFill>
                            <a:schemeClr val="bg1"/>
                          </a:solidFill>
                          <a:latin typeface="Calibri"/>
                          <a:cs typeface="Calibri"/>
                        </a:rPr>
                        <a:t>Systems)</a:t>
                      </a:r>
                      <a:endParaRPr sz="1800" b="0" dirty="0">
                        <a:solidFill>
                          <a:schemeClr val="bg1"/>
                        </a:solidFill>
                        <a:latin typeface="Calibri"/>
                        <a:cs typeface="Calibri"/>
                      </a:endParaRPr>
                    </a:p>
                  </a:txBody>
                  <a:tcPr marL="0" marR="0" marT="23495" marB="0"/>
                </a:tc>
                <a:tc>
                  <a:txBody>
                    <a:bodyPr/>
                    <a:lstStyle/>
                    <a:p>
                      <a:pPr marL="68580">
                        <a:lnSpc>
                          <a:spcPct val="100000"/>
                        </a:lnSpc>
                        <a:spcBef>
                          <a:spcPts val="185"/>
                        </a:spcBef>
                      </a:pPr>
                      <a:r>
                        <a:rPr sz="1800" b="0" dirty="0">
                          <a:solidFill>
                            <a:schemeClr val="bg1"/>
                          </a:solidFill>
                          <a:latin typeface="Calibri"/>
                          <a:cs typeface="Calibri"/>
                        </a:rPr>
                        <a:t>Q1-2022</a:t>
                      </a:r>
                      <a:r>
                        <a:rPr sz="1800" b="0" spc="-35" dirty="0">
                          <a:solidFill>
                            <a:schemeClr val="bg1"/>
                          </a:solidFill>
                          <a:latin typeface="Calibri"/>
                          <a:cs typeface="Calibri"/>
                        </a:rPr>
                        <a:t> </a:t>
                      </a:r>
                      <a:r>
                        <a:rPr sz="1800" b="0" dirty="0">
                          <a:solidFill>
                            <a:schemeClr val="bg1"/>
                          </a:solidFill>
                          <a:latin typeface="Calibri"/>
                          <a:cs typeface="Calibri"/>
                        </a:rPr>
                        <a:t>(Advertised</a:t>
                      </a:r>
                      <a:r>
                        <a:rPr sz="1800" b="0" spc="-5" dirty="0">
                          <a:solidFill>
                            <a:schemeClr val="bg1"/>
                          </a:solidFill>
                          <a:latin typeface="Calibri"/>
                          <a:cs typeface="Calibri"/>
                        </a:rPr>
                        <a:t> </a:t>
                      </a:r>
                      <a:r>
                        <a:rPr sz="1800" b="0" spc="-10" dirty="0">
                          <a:solidFill>
                            <a:schemeClr val="bg1"/>
                          </a:solidFill>
                          <a:latin typeface="Calibri"/>
                          <a:cs typeface="Calibri"/>
                        </a:rPr>
                        <a:t>3/18/2022)</a:t>
                      </a:r>
                      <a:endParaRPr sz="1800" b="0">
                        <a:solidFill>
                          <a:schemeClr val="bg1"/>
                        </a:solidFill>
                        <a:latin typeface="Calibri"/>
                        <a:cs typeface="Calibri"/>
                      </a:endParaRPr>
                    </a:p>
                  </a:txBody>
                  <a:tcPr marL="0" marR="0" marT="23495" marB="0"/>
                </a:tc>
                <a:extLst>
                  <a:ext uri="{0D108BD9-81ED-4DB2-BD59-A6C34878D82A}">
                    <a16:rowId xmlns:a16="http://schemas.microsoft.com/office/drawing/2014/main" val="2568670757"/>
                  </a:ext>
                </a:extLst>
              </a:tr>
              <a:tr h="370840">
                <a:tc>
                  <a:txBody>
                    <a:bodyPr/>
                    <a:lstStyle/>
                    <a:p>
                      <a:pPr marL="68580">
                        <a:lnSpc>
                          <a:spcPct val="100000"/>
                        </a:lnSpc>
                        <a:spcBef>
                          <a:spcPts val="185"/>
                        </a:spcBef>
                      </a:pPr>
                      <a:r>
                        <a:rPr sz="1800" b="0" spc="-10" dirty="0">
                          <a:solidFill>
                            <a:schemeClr val="bg1"/>
                          </a:solidFill>
                          <a:latin typeface="Calibri"/>
                          <a:cs typeface="Calibri"/>
                        </a:rPr>
                        <a:t>Adjacent</a:t>
                      </a:r>
                      <a:endParaRPr sz="1800" b="0">
                        <a:solidFill>
                          <a:schemeClr val="bg1"/>
                        </a:solidFill>
                        <a:latin typeface="Calibri"/>
                        <a:cs typeface="Calibri"/>
                      </a:endParaRPr>
                    </a:p>
                  </a:txBody>
                  <a:tcPr marL="0" marR="0" marT="23495" marB="0"/>
                </a:tc>
                <a:tc>
                  <a:txBody>
                    <a:bodyPr/>
                    <a:lstStyle/>
                    <a:p>
                      <a:pPr marL="68580">
                        <a:lnSpc>
                          <a:spcPct val="100000"/>
                        </a:lnSpc>
                        <a:spcBef>
                          <a:spcPts val="185"/>
                        </a:spcBef>
                      </a:pPr>
                      <a:r>
                        <a:rPr sz="1800" b="0" dirty="0">
                          <a:solidFill>
                            <a:schemeClr val="bg1"/>
                          </a:solidFill>
                          <a:latin typeface="Calibri"/>
                          <a:cs typeface="Calibri"/>
                        </a:rPr>
                        <a:t>Q1-2022</a:t>
                      </a:r>
                      <a:r>
                        <a:rPr sz="1800" b="0" spc="-35" dirty="0">
                          <a:solidFill>
                            <a:schemeClr val="bg1"/>
                          </a:solidFill>
                          <a:latin typeface="Calibri"/>
                          <a:cs typeface="Calibri"/>
                        </a:rPr>
                        <a:t> </a:t>
                      </a:r>
                      <a:r>
                        <a:rPr sz="1800" b="0" dirty="0">
                          <a:solidFill>
                            <a:schemeClr val="bg1"/>
                          </a:solidFill>
                          <a:latin typeface="Calibri"/>
                          <a:cs typeface="Calibri"/>
                        </a:rPr>
                        <a:t>(Advertised</a:t>
                      </a:r>
                      <a:r>
                        <a:rPr sz="1800" b="0" spc="-5" dirty="0">
                          <a:solidFill>
                            <a:schemeClr val="bg1"/>
                          </a:solidFill>
                          <a:latin typeface="Calibri"/>
                          <a:cs typeface="Calibri"/>
                        </a:rPr>
                        <a:t> </a:t>
                      </a:r>
                      <a:r>
                        <a:rPr sz="1800" b="0" spc="-10" dirty="0">
                          <a:solidFill>
                            <a:schemeClr val="bg1"/>
                          </a:solidFill>
                          <a:latin typeface="Calibri"/>
                          <a:cs typeface="Calibri"/>
                        </a:rPr>
                        <a:t>3/18/2022)</a:t>
                      </a:r>
                      <a:endParaRPr sz="1800" b="0">
                        <a:solidFill>
                          <a:schemeClr val="bg1"/>
                        </a:solidFill>
                        <a:latin typeface="Calibri"/>
                        <a:cs typeface="Calibri"/>
                      </a:endParaRPr>
                    </a:p>
                  </a:txBody>
                  <a:tcPr marL="0" marR="0" marT="23495" marB="0"/>
                </a:tc>
                <a:extLst>
                  <a:ext uri="{0D108BD9-81ED-4DB2-BD59-A6C34878D82A}">
                    <a16:rowId xmlns:a16="http://schemas.microsoft.com/office/drawing/2014/main" val="3809521219"/>
                  </a:ext>
                </a:extLst>
              </a:tr>
              <a:tr h="370840">
                <a:tc>
                  <a:txBody>
                    <a:bodyPr/>
                    <a:lstStyle/>
                    <a:p>
                      <a:pPr marL="68580">
                        <a:lnSpc>
                          <a:spcPct val="100000"/>
                        </a:lnSpc>
                        <a:spcBef>
                          <a:spcPts val="185"/>
                        </a:spcBef>
                      </a:pPr>
                      <a:r>
                        <a:rPr sz="1800" b="0" dirty="0">
                          <a:solidFill>
                            <a:schemeClr val="bg1"/>
                          </a:solidFill>
                          <a:latin typeface="Calibri"/>
                          <a:cs typeface="Calibri"/>
                        </a:rPr>
                        <a:t>YNB</a:t>
                      </a:r>
                      <a:r>
                        <a:rPr sz="1800" b="0" spc="-25" dirty="0">
                          <a:solidFill>
                            <a:schemeClr val="bg1"/>
                          </a:solidFill>
                          <a:latin typeface="Calibri"/>
                          <a:cs typeface="Calibri"/>
                        </a:rPr>
                        <a:t> </a:t>
                      </a:r>
                      <a:r>
                        <a:rPr sz="1800" b="0" dirty="0">
                          <a:solidFill>
                            <a:schemeClr val="bg1"/>
                          </a:solidFill>
                          <a:latin typeface="Calibri"/>
                          <a:cs typeface="Calibri"/>
                        </a:rPr>
                        <a:t>Signals</a:t>
                      </a:r>
                      <a:r>
                        <a:rPr sz="1800" b="0" spc="-10" dirty="0">
                          <a:solidFill>
                            <a:schemeClr val="bg1"/>
                          </a:solidFill>
                          <a:latin typeface="Calibri"/>
                          <a:cs typeface="Calibri"/>
                        </a:rPr>
                        <a:t> Closeout</a:t>
                      </a:r>
                      <a:endParaRPr sz="1800" b="0" dirty="0">
                        <a:solidFill>
                          <a:schemeClr val="bg1"/>
                        </a:solidFill>
                        <a:latin typeface="Calibri"/>
                        <a:cs typeface="Calibri"/>
                      </a:endParaRPr>
                    </a:p>
                  </a:txBody>
                  <a:tcPr marL="0" marR="0" marT="23495" marB="0"/>
                </a:tc>
                <a:tc>
                  <a:txBody>
                    <a:bodyPr/>
                    <a:lstStyle/>
                    <a:p>
                      <a:pPr marL="68580">
                        <a:lnSpc>
                          <a:spcPct val="100000"/>
                        </a:lnSpc>
                        <a:spcBef>
                          <a:spcPts val="185"/>
                        </a:spcBef>
                      </a:pPr>
                      <a:r>
                        <a:rPr sz="1800" b="0" dirty="0">
                          <a:solidFill>
                            <a:schemeClr val="bg1"/>
                          </a:solidFill>
                          <a:latin typeface="Calibri"/>
                          <a:cs typeface="Calibri"/>
                        </a:rPr>
                        <a:t>Q1-2022</a:t>
                      </a:r>
                      <a:r>
                        <a:rPr sz="1800" b="0" spc="-35" dirty="0">
                          <a:solidFill>
                            <a:schemeClr val="bg1"/>
                          </a:solidFill>
                          <a:latin typeface="Calibri"/>
                          <a:cs typeface="Calibri"/>
                        </a:rPr>
                        <a:t> </a:t>
                      </a:r>
                      <a:r>
                        <a:rPr sz="1800" b="0" dirty="0">
                          <a:solidFill>
                            <a:schemeClr val="bg1"/>
                          </a:solidFill>
                          <a:latin typeface="Calibri"/>
                          <a:cs typeface="Calibri"/>
                        </a:rPr>
                        <a:t>(Advertised</a:t>
                      </a:r>
                      <a:r>
                        <a:rPr sz="1800" b="0" spc="-5" dirty="0">
                          <a:solidFill>
                            <a:schemeClr val="bg1"/>
                          </a:solidFill>
                          <a:latin typeface="Calibri"/>
                          <a:cs typeface="Calibri"/>
                        </a:rPr>
                        <a:t> </a:t>
                      </a:r>
                      <a:r>
                        <a:rPr sz="1800" b="0" spc="-10" dirty="0">
                          <a:solidFill>
                            <a:schemeClr val="bg1"/>
                          </a:solidFill>
                          <a:latin typeface="Calibri"/>
                          <a:cs typeface="Calibri"/>
                        </a:rPr>
                        <a:t>3/25/2022)</a:t>
                      </a:r>
                      <a:endParaRPr sz="1800" b="0">
                        <a:solidFill>
                          <a:schemeClr val="bg1"/>
                        </a:solidFill>
                        <a:latin typeface="Calibri"/>
                        <a:cs typeface="Calibri"/>
                      </a:endParaRPr>
                    </a:p>
                  </a:txBody>
                  <a:tcPr marL="0" marR="0" marT="23495" marB="0"/>
                </a:tc>
                <a:extLst>
                  <a:ext uri="{0D108BD9-81ED-4DB2-BD59-A6C34878D82A}">
                    <a16:rowId xmlns:a16="http://schemas.microsoft.com/office/drawing/2014/main" val="190896323"/>
                  </a:ext>
                </a:extLst>
              </a:tr>
              <a:tr h="370840">
                <a:tc>
                  <a:txBody>
                    <a:bodyPr/>
                    <a:lstStyle/>
                    <a:p>
                      <a:pPr marL="68580">
                        <a:lnSpc>
                          <a:spcPct val="100000"/>
                        </a:lnSpc>
                        <a:spcBef>
                          <a:spcPts val="185"/>
                        </a:spcBef>
                      </a:pPr>
                      <a:r>
                        <a:rPr sz="1800" b="0" dirty="0">
                          <a:solidFill>
                            <a:schemeClr val="bg1"/>
                          </a:solidFill>
                          <a:latin typeface="Calibri"/>
                          <a:cs typeface="Calibri"/>
                        </a:rPr>
                        <a:t>Control</a:t>
                      </a:r>
                      <a:r>
                        <a:rPr sz="1800" b="0" spc="-60" dirty="0">
                          <a:solidFill>
                            <a:schemeClr val="bg1"/>
                          </a:solidFill>
                          <a:latin typeface="Calibri"/>
                          <a:cs typeface="Calibri"/>
                        </a:rPr>
                        <a:t> </a:t>
                      </a:r>
                      <a:r>
                        <a:rPr sz="1800" b="0" spc="-10" dirty="0">
                          <a:solidFill>
                            <a:schemeClr val="bg1"/>
                          </a:solidFill>
                          <a:latin typeface="Calibri"/>
                          <a:cs typeface="Calibri"/>
                        </a:rPr>
                        <a:t>Center</a:t>
                      </a:r>
                      <a:endParaRPr sz="1800" b="0">
                        <a:solidFill>
                          <a:schemeClr val="bg1"/>
                        </a:solidFill>
                        <a:latin typeface="Calibri"/>
                        <a:cs typeface="Calibri"/>
                      </a:endParaRPr>
                    </a:p>
                  </a:txBody>
                  <a:tcPr marL="0" marR="0" marT="23495" marB="0"/>
                </a:tc>
                <a:tc>
                  <a:txBody>
                    <a:bodyPr/>
                    <a:lstStyle/>
                    <a:p>
                      <a:pPr marL="68580">
                        <a:lnSpc>
                          <a:spcPct val="100000"/>
                        </a:lnSpc>
                        <a:spcBef>
                          <a:spcPts val="185"/>
                        </a:spcBef>
                      </a:pPr>
                      <a:r>
                        <a:rPr sz="1800" b="0" dirty="0">
                          <a:solidFill>
                            <a:schemeClr val="bg1"/>
                          </a:solidFill>
                          <a:latin typeface="Calibri"/>
                          <a:cs typeface="Calibri"/>
                        </a:rPr>
                        <a:t>Q3-</a:t>
                      </a:r>
                      <a:r>
                        <a:rPr sz="1800" b="0" spc="-20" dirty="0">
                          <a:solidFill>
                            <a:schemeClr val="bg1"/>
                          </a:solidFill>
                          <a:latin typeface="Calibri"/>
                          <a:cs typeface="Calibri"/>
                        </a:rPr>
                        <a:t>2022</a:t>
                      </a:r>
                      <a:endParaRPr sz="1800" b="0">
                        <a:solidFill>
                          <a:schemeClr val="bg1"/>
                        </a:solidFill>
                        <a:latin typeface="Calibri"/>
                        <a:cs typeface="Calibri"/>
                      </a:endParaRPr>
                    </a:p>
                  </a:txBody>
                  <a:tcPr marL="0" marR="0" marT="23495" marB="0"/>
                </a:tc>
                <a:extLst>
                  <a:ext uri="{0D108BD9-81ED-4DB2-BD59-A6C34878D82A}">
                    <a16:rowId xmlns:a16="http://schemas.microsoft.com/office/drawing/2014/main" val="3785628264"/>
                  </a:ext>
                </a:extLst>
              </a:tr>
              <a:tr h="370840">
                <a:tc>
                  <a:txBody>
                    <a:bodyPr/>
                    <a:lstStyle/>
                    <a:p>
                      <a:pPr marL="68580">
                        <a:lnSpc>
                          <a:spcPct val="100000"/>
                        </a:lnSpc>
                        <a:spcBef>
                          <a:spcPts val="185"/>
                        </a:spcBef>
                      </a:pPr>
                      <a:r>
                        <a:rPr sz="1800" b="0" dirty="0">
                          <a:solidFill>
                            <a:schemeClr val="bg1"/>
                          </a:solidFill>
                          <a:latin typeface="Calibri"/>
                          <a:cs typeface="Calibri"/>
                        </a:rPr>
                        <a:t>Harlem</a:t>
                      </a:r>
                      <a:r>
                        <a:rPr sz="1800" b="0" spc="-35" dirty="0">
                          <a:solidFill>
                            <a:schemeClr val="bg1"/>
                          </a:solidFill>
                          <a:latin typeface="Calibri"/>
                          <a:cs typeface="Calibri"/>
                        </a:rPr>
                        <a:t> </a:t>
                      </a:r>
                      <a:r>
                        <a:rPr sz="1800" b="0" dirty="0">
                          <a:solidFill>
                            <a:schemeClr val="bg1"/>
                          </a:solidFill>
                          <a:latin typeface="Calibri"/>
                          <a:cs typeface="Calibri"/>
                        </a:rPr>
                        <a:t>Bus</a:t>
                      </a:r>
                      <a:r>
                        <a:rPr sz="1800" b="0" spc="-15" dirty="0">
                          <a:solidFill>
                            <a:schemeClr val="bg1"/>
                          </a:solidFill>
                          <a:latin typeface="Calibri"/>
                          <a:cs typeface="Calibri"/>
                        </a:rPr>
                        <a:t> </a:t>
                      </a:r>
                      <a:r>
                        <a:rPr sz="1800" b="0" spc="-10" dirty="0">
                          <a:solidFill>
                            <a:schemeClr val="bg1"/>
                          </a:solidFill>
                          <a:latin typeface="Calibri"/>
                          <a:cs typeface="Calibri"/>
                        </a:rPr>
                        <a:t>Bridge</a:t>
                      </a:r>
                      <a:endParaRPr sz="1800" b="0">
                        <a:solidFill>
                          <a:schemeClr val="bg1"/>
                        </a:solidFill>
                        <a:latin typeface="Calibri"/>
                        <a:cs typeface="Calibri"/>
                      </a:endParaRPr>
                    </a:p>
                  </a:txBody>
                  <a:tcPr marL="0" marR="0" marT="23495" marB="0"/>
                </a:tc>
                <a:tc>
                  <a:txBody>
                    <a:bodyPr/>
                    <a:lstStyle/>
                    <a:p>
                      <a:pPr marL="68580">
                        <a:lnSpc>
                          <a:spcPct val="100000"/>
                        </a:lnSpc>
                        <a:spcBef>
                          <a:spcPts val="185"/>
                        </a:spcBef>
                      </a:pPr>
                      <a:r>
                        <a:rPr sz="1800" b="0" dirty="0">
                          <a:solidFill>
                            <a:schemeClr val="bg1"/>
                          </a:solidFill>
                          <a:latin typeface="Calibri"/>
                          <a:cs typeface="Calibri"/>
                        </a:rPr>
                        <a:t>Q3-</a:t>
                      </a:r>
                      <a:r>
                        <a:rPr sz="1800" b="0" spc="-20" dirty="0">
                          <a:solidFill>
                            <a:schemeClr val="bg1"/>
                          </a:solidFill>
                          <a:latin typeface="Calibri"/>
                          <a:cs typeface="Calibri"/>
                        </a:rPr>
                        <a:t>2022</a:t>
                      </a:r>
                      <a:endParaRPr sz="1800" b="0">
                        <a:solidFill>
                          <a:schemeClr val="bg1"/>
                        </a:solidFill>
                        <a:latin typeface="Calibri"/>
                        <a:cs typeface="Calibri"/>
                      </a:endParaRPr>
                    </a:p>
                  </a:txBody>
                  <a:tcPr marL="0" marR="0" marT="23495" marB="0"/>
                </a:tc>
                <a:extLst>
                  <a:ext uri="{0D108BD9-81ED-4DB2-BD59-A6C34878D82A}">
                    <a16:rowId xmlns:a16="http://schemas.microsoft.com/office/drawing/2014/main" val="2698840144"/>
                  </a:ext>
                </a:extLst>
              </a:tr>
              <a:tr h="370840">
                <a:tc>
                  <a:txBody>
                    <a:bodyPr/>
                    <a:lstStyle/>
                    <a:p>
                      <a:pPr marL="68580">
                        <a:lnSpc>
                          <a:spcPct val="100000"/>
                        </a:lnSpc>
                        <a:spcBef>
                          <a:spcPts val="185"/>
                        </a:spcBef>
                      </a:pPr>
                      <a:r>
                        <a:rPr sz="1800" b="0" spc="-10" dirty="0">
                          <a:solidFill>
                            <a:schemeClr val="bg1"/>
                          </a:solidFill>
                          <a:latin typeface="Calibri"/>
                          <a:cs typeface="Calibri"/>
                        </a:rPr>
                        <a:t>ASAP-Austin</a:t>
                      </a:r>
                      <a:endParaRPr sz="1800" b="0">
                        <a:solidFill>
                          <a:schemeClr val="bg1"/>
                        </a:solidFill>
                        <a:latin typeface="Calibri"/>
                        <a:cs typeface="Calibri"/>
                      </a:endParaRPr>
                    </a:p>
                  </a:txBody>
                  <a:tcPr marL="0" marR="0" marT="23495" marB="0"/>
                </a:tc>
                <a:tc>
                  <a:txBody>
                    <a:bodyPr/>
                    <a:lstStyle/>
                    <a:p>
                      <a:pPr marL="68580">
                        <a:lnSpc>
                          <a:spcPct val="100000"/>
                        </a:lnSpc>
                        <a:spcBef>
                          <a:spcPts val="185"/>
                        </a:spcBef>
                      </a:pPr>
                      <a:r>
                        <a:rPr sz="1800" b="0" dirty="0">
                          <a:solidFill>
                            <a:schemeClr val="bg1"/>
                          </a:solidFill>
                          <a:latin typeface="Calibri"/>
                          <a:cs typeface="Calibri"/>
                        </a:rPr>
                        <a:t>Q1-</a:t>
                      </a:r>
                      <a:r>
                        <a:rPr sz="1800" b="0" spc="-20" dirty="0">
                          <a:solidFill>
                            <a:schemeClr val="bg1"/>
                          </a:solidFill>
                          <a:latin typeface="Calibri"/>
                          <a:cs typeface="Calibri"/>
                        </a:rPr>
                        <a:t>2023</a:t>
                      </a:r>
                      <a:endParaRPr sz="1800" b="0">
                        <a:solidFill>
                          <a:schemeClr val="bg1"/>
                        </a:solidFill>
                        <a:latin typeface="Calibri"/>
                        <a:cs typeface="Calibri"/>
                      </a:endParaRPr>
                    </a:p>
                  </a:txBody>
                  <a:tcPr marL="0" marR="0" marT="23495" marB="0"/>
                </a:tc>
                <a:extLst>
                  <a:ext uri="{0D108BD9-81ED-4DB2-BD59-A6C34878D82A}">
                    <a16:rowId xmlns:a16="http://schemas.microsoft.com/office/drawing/2014/main" val="2442122170"/>
                  </a:ext>
                </a:extLst>
              </a:tr>
              <a:tr h="370840">
                <a:tc>
                  <a:txBody>
                    <a:bodyPr/>
                    <a:lstStyle/>
                    <a:p>
                      <a:pPr marL="68580">
                        <a:lnSpc>
                          <a:spcPct val="100000"/>
                        </a:lnSpc>
                        <a:spcBef>
                          <a:spcPts val="185"/>
                        </a:spcBef>
                      </a:pPr>
                      <a:r>
                        <a:rPr sz="1800" b="0" spc="-10" dirty="0">
                          <a:solidFill>
                            <a:schemeClr val="bg1"/>
                          </a:solidFill>
                          <a:latin typeface="Calibri"/>
                          <a:cs typeface="Calibri"/>
                        </a:rPr>
                        <a:t>ASAP-California</a:t>
                      </a:r>
                      <a:endParaRPr sz="1800" b="0" dirty="0">
                        <a:solidFill>
                          <a:schemeClr val="bg1"/>
                        </a:solidFill>
                        <a:latin typeface="Calibri"/>
                        <a:cs typeface="Calibri"/>
                      </a:endParaRPr>
                    </a:p>
                  </a:txBody>
                  <a:tcPr marL="0" marR="0" marT="23495" marB="0"/>
                </a:tc>
                <a:tc>
                  <a:txBody>
                    <a:bodyPr/>
                    <a:lstStyle/>
                    <a:p>
                      <a:pPr marL="68580">
                        <a:lnSpc>
                          <a:spcPct val="100000"/>
                        </a:lnSpc>
                        <a:spcBef>
                          <a:spcPts val="185"/>
                        </a:spcBef>
                      </a:pPr>
                      <a:r>
                        <a:rPr sz="1800" b="0" dirty="0">
                          <a:solidFill>
                            <a:schemeClr val="bg1"/>
                          </a:solidFill>
                          <a:latin typeface="Calibri"/>
                          <a:cs typeface="Calibri"/>
                        </a:rPr>
                        <a:t>Q1-</a:t>
                      </a:r>
                      <a:r>
                        <a:rPr sz="1800" b="0" spc="-20" dirty="0">
                          <a:solidFill>
                            <a:schemeClr val="bg1"/>
                          </a:solidFill>
                          <a:latin typeface="Calibri"/>
                          <a:cs typeface="Calibri"/>
                        </a:rPr>
                        <a:t>2023</a:t>
                      </a:r>
                      <a:endParaRPr sz="1800" b="0">
                        <a:solidFill>
                          <a:schemeClr val="bg1"/>
                        </a:solidFill>
                        <a:latin typeface="Calibri"/>
                        <a:cs typeface="Calibri"/>
                      </a:endParaRPr>
                    </a:p>
                  </a:txBody>
                  <a:tcPr marL="0" marR="0" marT="23495" marB="0"/>
                </a:tc>
                <a:extLst>
                  <a:ext uri="{0D108BD9-81ED-4DB2-BD59-A6C34878D82A}">
                    <a16:rowId xmlns:a16="http://schemas.microsoft.com/office/drawing/2014/main" val="2991610704"/>
                  </a:ext>
                </a:extLst>
              </a:tr>
              <a:tr h="370840">
                <a:tc>
                  <a:txBody>
                    <a:bodyPr/>
                    <a:lstStyle/>
                    <a:p>
                      <a:pPr marL="68580">
                        <a:lnSpc>
                          <a:spcPct val="100000"/>
                        </a:lnSpc>
                        <a:spcBef>
                          <a:spcPts val="190"/>
                        </a:spcBef>
                      </a:pPr>
                      <a:r>
                        <a:rPr sz="1800" b="0" spc="-10" dirty="0">
                          <a:solidFill>
                            <a:schemeClr val="bg1"/>
                          </a:solidFill>
                          <a:latin typeface="Calibri"/>
                          <a:cs typeface="Calibri"/>
                        </a:rPr>
                        <a:t>ASAP-Montrose</a:t>
                      </a:r>
                      <a:endParaRPr sz="1800" b="0" dirty="0">
                        <a:solidFill>
                          <a:schemeClr val="bg1"/>
                        </a:solidFill>
                        <a:latin typeface="Calibri"/>
                        <a:cs typeface="Calibri"/>
                      </a:endParaRPr>
                    </a:p>
                  </a:txBody>
                  <a:tcPr marL="0" marR="0" marT="24130" marB="0"/>
                </a:tc>
                <a:tc>
                  <a:txBody>
                    <a:bodyPr/>
                    <a:lstStyle/>
                    <a:p>
                      <a:pPr marL="68580">
                        <a:lnSpc>
                          <a:spcPct val="100000"/>
                        </a:lnSpc>
                        <a:spcBef>
                          <a:spcPts val="190"/>
                        </a:spcBef>
                      </a:pPr>
                      <a:r>
                        <a:rPr sz="1800" b="0" dirty="0">
                          <a:solidFill>
                            <a:schemeClr val="bg1"/>
                          </a:solidFill>
                          <a:latin typeface="Calibri"/>
                          <a:cs typeface="Calibri"/>
                        </a:rPr>
                        <a:t>Q2-</a:t>
                      </a:r>
                      <a:r>
                        <a:rPr sz="1800" b="0" spc="-20" dirty="0">
                          <a:solidFill>
                            <a:schemeClr val="bg1"/>
                          </a:solidFill>
                          <a:latin typeface="Calibri"/>
                          <a:cs typeface="Calibri"/>
                        </a:rPr>
                        <a:t>2023</a:t>
                      </a:r>
                      <a:endParaRPr sz="1800" b="0" dirty="0">
                        <a:solidFill>
                          <a:schemeClr val="bg1"/>
                        </a:solidFill>
                        <a:latin typeface="Calibri"/>
                        <a:cs typeface="Calibri"/>
                      </a:endParaRPr>
                    </a:p>
                  </a:txBody>
                  <a:tcPr marL="0" marR="0" marT="24130" marB="0"/>
                </a:tc>
                <a:extLst>
                  <a:ext uri="{0D108BD9-81ED-4DB2-BD59-A6C34878D82A}">
                    <a16:rowId xmlns:a16="http://schemas.microsoft.com/office/drawing/2014/main" val="2373707551"/>
                  </a:ext>
                </a:extLst>
              </a:tr>
            </a:tbl>
          </a:graphicData>
        </a:graphic>
      </p:graphicFrame>
    </p:spTree>
    <p:extLst>
      <p:ext uri="{BB962C8B-B14F-4D97-AF65-F5344CB8AC3E}">
        <p14:creationId xmlns:p14="http://schemas.microsoft.com/office/powerpoint/2010/main" val="80099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650E5-00BB-4DCB-ACE2-9B21C4FF919B}"/>
              </a:ext>
            </a:extLst>
          </p:cNvPr>
          <p:cNvSpPr txBox="1"/>
          <p:nvPr/>
        </p:nvSpPr>
        <p:spPr>
          <a:xfrm>
            <a:off x="676182" y="230819"/>
            <a:ext cx="10839635" cy="769441"/>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white"/>
                </a:solidFill>
                <a:effectLst/>
                <a:uLnTx/>
                <a:uFillTx/>
                <a:latin typeface="Calibri" panose="020F0502020204030204"/>
                <a:ea typeface="+mj-ea"/>
                <a:cs typeface="+mj-cs"/>
              </a:rPr>
              <a:t>Mid - Level Construction (MIDCON)</a:t>
            </a:r>
            <a:endParaRPr lang="en-US" dirty="0"/>
          </a:p>
        </p:txBody>
      </p:sp>
      <p:sp>
        <p:nvSpPr>
          <p:cNvPr id="3" name="TextBox 2">
            <a:extLst>
              <a:ext uri="{FF2B5EF4-FFF2-40B4-BE49-F238E27FC236}">
                <a16:creationId xmlns:a16="http://schemas.microsoft.com/office/drawing/2014/main" id="{3EFFC305-4CE1-491E-8742-D0B3D56A708B}"/>
              </a:ext>
            </a:extLst>
          </p:cNvPr>
          <p:cNvSpPr txBox="1"/>
          <p:nvPr/>
        </p:nvSpPr>
        <p:spPr>
          <a:xfrm>
            <a:off x="816746" y="1074198"/>
            <a:ext cx="10626571" cy="461665"/>
          </a:xfrm>
          <a:prstGeom prst="rect">
            <a:avLst/>
          </a:prstGeom>
          <a:noFill/>
        </p:spPr>
        <p:txBody>
          <a:bodyPr wrap="square" rtlCol="0">
            <a:spAutoFit/>
          </a:bodyPr>
          <a:lstStyle/>
          <a:p>
            <a:pPr marL="227329" marR="0" lvl="0" indent="-215265" algn="ctr" defTabSz="914400" eaLnBrk="1" fontAlgn="auto" latinLnBrk="0" hangingPunct="1">
              <a:lnSpc>
                <a:spcPct val="100000"/>
              </a:lnSpc>
              <a:spcBef>
                <a:spcPts val="100"/>
              </a:spcBef>
              <a:spcAft>
                <a:spcPts val="0"/>
              </a:spcAft>
              <a:buClrTx/>
              <a:buSzTx/>
              <a:buFont typeface="Arial"/>
              <a:buChar char="•"/>
              <a:tabLst>
                <a:tab pos="227965" algn="l"/>
              </a:tabLst>
              <a:defRPr/>
            </a:pPr>
            <a:r>
              <a:rPr kumimoji="0" lang="en-US" sz="2400" b="0" i="0" u="none" strike="noStrike" kern="0" cap="none" spc="0" normalizeH="0" baseline="0" noProof="0" dirty="0">
                <a:ln>
                  <a:noFill/>
                </a:ln>
                <a:solidFill>
                  <a:srgbClr val="FFFFFF"/>
                </a:solidFill>
                <a:effectLst/>
                <a:uLnTx/>
                <a:uFillTx/>
                <a:latin typeface="Segoe UI"/>
                <a:cs typeface="Segoe UI"/>
              </a:rPr>
              <a:t>Work</a:t>
            </a:r>
            <a:r>
              <a:rPr kumimoji="0" lang="en-US" sz="2400" b="0" i="0" u="none" strike="noStrike" kern="0" cap="none" spc="-4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orders</a:t>
            </a:r>
            <a:r>
              <a:rPr kumimoji="0" lang="en-US" sz="2400" b="0" i="0" u="none" strike="noStrike" kern="0" cap="none" spc="-4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range</a:t>
            </a:r>
            <a:r>
              <a:rPr kumimoji="0" lang="en-US" sz="2400" b="0" i="0" u="none" strike="noStrike" kern="0" cap="none" spc="-3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from</a:t>
            </a:r>
            <a:r>
              <a:rPr kumimoji="0" lang="en-US" sz="2400" b="0" i="0" u="none" strike="noStrike" kern="0" cap="none" spc="-2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$1M</a:t>
            </a:r>
            <a:r>
              <a:rPr kumimoji="0" lang="en-US" sz="2400" b="0" i="0" u="none" strike="noStrike" kern="0" cap="none" spc="1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$15M; work</a:t>
            </a:r>
            <a:r>
              <a:rPr kumimoji="0" lang="en-US" sz="2400" b="0" i="0" u="none" strike="noStrike" kern="0" cap="none" spc="-30" normalizeH="0" baseline="0" noProof="0" dirty="0">
                <a:ln>
                  <a:noFill/>
                </a:ln>
                <a:solidFill>
                  <a:srgbClr val="FFFFFF"/>
                </a:solidFill>
                <a:effectLst/>
                <a:uLnTx/>
                <a:uFillTx/>
                <a:latin typeface="Segoe UI"/>
                <a:cs typeface="Segoe UI"/>
              </a:rPr>
              <a:t> </a:t>
            </a:r>
            <a:r>
              <a:rPr kumimoji="0" lang="en-US" sz="2400" b="0" i="0" u="none" strike="noStrike" kern="0" cap="none" spc="-10" normalizeH="0" baseline="0" noProof="0" dirty="0">
                <a:ln>
                  <a:noFill/>
                </a:ln>
                <a:solidFill>
                  <a:srgbClr val="FFFFFF"/>
                </a:solidFill>
                <a:effectLst/>
                <a:uLnTx/>
                <a:uFillTx/>
                <a:latin typeface="Segoe UI"/>
                <a:cs typeface="Segoe UI"/>
              </a:rPr>
              <a:t>order-</a:t>
            </a:r>
            <a:r>
              <a:rPr kumimoji="0" lang="en-US" sz="2400" b="0" i="0" u="none" strike="noStrike" kern="0" cap="none" spc="0" normalizeH="0" baseline="0" noProof="0" dirty="0">
                <a:ln>
                  <a:noFill/>
                </a:ln>
                <a:solidFill>
                  <a:srgbClr val="FFFFFF"/>
                </a:solidFill>
                <a:effectLst/>
                <a:uLnTx/>
                <a:uFillTx/>
                <a:latin typeface="Segoe UI"/>
                <a:cs typeface="Segoe UI"/>
              </a:rPr>
              <a:t>based</a:t>
            </a:r>
            <a:r>
              <a:rPr kumimoji="0" lang="en-US" sz="2400" b="0" i="0" u="none" strike="noStrike" kern="0" cap="none" spc="-5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DBE</a:t>
            </a:r>
            <a:r>
              <a:rPr kumimoji="0" lang="en-US" sz="2400" b="0" i="0" u="none" strike="noStrike" kern="0" cap="none" spc="-15" normalizeH="0" baseline="0" noProof="0" dirty="0">
                <a:ln>
                  <a:noFill/>
                </a:ln>
                <a:solidFill>
                  <a:srgbClr val="FFFFFF"/>
                </a:solidFill>
                <a:effectLst/>
                <a:uLnTx/>
                <a:uFillTx/>
                <a:latin typeface="Segoe UI"/>
                <a:cs typeface="Segoe UI"/>
              </a:rPr>
              <a:t> </a:t>
            </a:r>
            <a:r>
              <a:rPr kumimoji="0" lang="en-US" sz="2400" b="0" i="0" u="none" strike="noStrike" kern="0" cap="none" spc="-10" normalizeH="0" baseline="0" noProof="0" dirty="0">
                <a:ln>
                  <a:noFill/>
                </a:ln>
                <a:solidFill>
                  <a:srgbClr val="FFFFFF"/>
                </a:solidFill>
                <a:effectLst/>
                <a:uLnTx/>
                <a:uFillTx/>
                <a:latin typeface="Segoe UI"/>
                <a:cs typeface="Segoe UI"/>
              </a:rPr>
              <a:t>goals</a:t>
            </a:r>
            <a:endParaRPr kumimoji="0" lang="en-US" sz="2400" b="0" i="0" u="none" strike="noStrike" kern="0" cap="none" spc="0" normalizeH="0" baseline="0" noProof="0" dirty="0">
              <a:ln>
                <a:noFill/>
              </a:ln>
              <a:solidFill>
                <a:sysClr val="windowText" lastClr="000000"/>
              </a:solidFill>
              <a:effectLst/>
              <a:uLnTx/>
              <a:uFillTx/>
              <a:latin typeface="Segoe UI"/>
              <a:cs typeface="Segoe UI"/>
            </a:endParaRPr>
          </a:p>
        </p:txBody>
      </p:sp>
      <p:sp>
        <p:nvSpPr>
          <p:cNvPr id="4" name="TextBox 3">
            <a:extLst>
              <a:ext uri="{FF2B5EF4-FFF2-40B4-BE49-F238E27FC236}">
                <a16:creationId xmlns:a16="http://schemas.microsoft.com/office/drawing/2014/main" id="{16F99F51-1EC9-41A1-A309-5E0DBA8B073A}"/>
              </a:ext>
            </a:extLst>
          </p:cNvPr>
          <p:cNvSpPr txBox="1"/>
          <p:nvPr/>
        </p:nvSpPr>
        <p:spPr>
          <a:xfrm>
            <a:off x="443883" y="1775534"/>
            <a:ext cx="3968319" cy="2246769"/>
          </a:xfrm>
          <a:prstGeom prst="rect">
            <a:avLst/>
          </a:prstGeom>
          <a:noFill/>
        </p:spPr>
        <p:txBody>
          <a:bodyPr wrap="square"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a:cs typeface="Segoe UI"/>
              </a:rPr>
              <a:t>Tier</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One</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(Projects</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$3M or</a:t>
            </a:r>
            <a:r>
              <a:rPr kumimoji="0" lang="en-US" sz="2000" b="0" i="0" u="none" strike="noStrike" kern="0" cap="none" spc="2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Greater)</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2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Aldridge</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Electric,</a:t>
            </a:r>
            <a:r>
              <a:rPr kumimoji="0" lang="en-US" sz="2000" b="0" i="0" u="none" strike="noStrike" kern="0" cap="none" spc="50" normalizeH="0" baseline="0" noProof="0" dirty="0">
                <a:ln>
                  <a:noFill/>
                </a:ln>
                <a:solidFill>
                  <a:srgbClr val="FFFFFF"/>
                </a:solidFill>
                <a:effectLst/>
                <a:uLnTx/>
                <a:uFillTx/>
                <a:latin typeface="Segoe UI"/>
                <a:cs typeface="Segoe UI"/>
              </a:rPr>
              <a:t> </a:t>
            </a:r>
            <a:r>
              <a:rPr kumimoji="0" lang="en-US" sz="2000" b="0" i="0" u="none" strike="noStrike" kern="0" cap="none" spc="-20" normalizeH="0" baseline="0" noProof="0" dirty="0">
                <a:ln>
                  <a:noFill/>
                </a:ln>
                <a:solidFill>
                  <a:srgbClr val="FFFFFF"/>
                </a:solidFill>
                <a:effectLst/>
                <a:uLnTx/>
                <a:uFillTx/>
                <a:latin typeface="Segoe UI"/>
                <a:cs typeface="Segoe UI"/>
              </a:rPr>
              <a:t>Inc.</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3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Granite</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Construction</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Company</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2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ICC</a:t>
            </a:r>
            <a:r>
              <a:rPr kumimoji="0" lang="en-US" sz="2000" b="0" i="0" u="none" strike="noStrike" kern="0" cap="none" spc="-1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Group,</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20" normalizeH="0" baseline="0" noProof="0" dirty="0">
                <a:ln>
                  <a:noFill/>
                </a:ln>
                <a:solidFill>
                  <a:srgbClr val="FFFFFF"/>
                </a:solidFill>
                <a:effectLst/>
                <a:uLnTx/>
                <a:uFillTx/>
                <a:latin typeface="Segoe UI"/>
                <a:cs typeface="Segoe UI"/>
              </a:rPr>
              <a:t>Inc.</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3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Kiewit Infrastructure</a:t>
            </a:r>
            <a:r>
              <a:rPr kumimoji="0" lang="en-US" sz="2000" b="0" i="0" u="none" strike="noStrike" kern="0" cap="none" spc="45" normalizeH="0" baseline="0" noProof="0" dirty="0">
                <a:ln>
                  <a:noFill/>
                </a:ln>
                <a:solidFill>
                  <a:srgbClr val="FFFFFF"/>
                </a:solidFill>
                <a:effectLst/>
                <a:uLnTx/>
                <a:uFillTx/>
                <a:latin typeface="Segoe UI"/>
                <a:cs typeface="Segoe UI"/>
              </a:rPr>
              <a:t> </a:t>
            </a:r>
            <a:r>
              <a:rPr kumimoji="0" lang="en-US" sz="2000" b="0" i="0" u="none" strike="noStrike" kern="0" cap="none" spc="-25" normalizeH="0" baseline="0" noProof="0" dirty="0">
                <a:ln>
                  <a:noFill/>
                </a:ln>
                <a:solidFill>
                  <a:srgbClr val="FFFFFF"/>
                </a:solidFill>
                <a:effectLst/>
                <a:uLnTx/>
                <a:uFillTx/>
                <a:latin typeface="Segoe UI"/>
                <a:cs typeface="Segoe UI"/>
              </a:rPr>
              <a:t>Co.</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p:txBody>
      </p:sp>
      <p:sp>
        <p:nvSpPr>
          <p:cNvPr id="5" name="TextBox 4">
            <a:extLst>
              <a:ext uri="{FF2B5EF4-FFF2-40B4-BE49-F238E27FC236}">
                <a16:creationId xmlns:a16="http://schemas.microsoft.com/office/drawing/2014/main" id="{AB8914DE-22E2-4009-8AA9-053FBA68DAE4}"/>
              </a:ext>
            </a:extLst>
          </p:cNvPr>
          <p:cNvSpPr txBox="1"/>
          <p:nvPr/>
        </p:nvSpPr>
        <p:spPr>
          <a:xfrm>
            <a:off x="6096000" y="1740023"/>
            <a:ext cx="5036598" cy="2259593"/>
          </a:xfrm>
          <a:prstGeom prst="rect">
            <a:avLst/>
          </a:prstGeom>
          <a:noFill/>
        </p:spPr>
        <p:txBody>
          <a:bodyPr wrap="square"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a:cs typeface="Segoe UI"/>
              </a:rPr>
              <a:t>Tier</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II</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(Projects</a:t>
            </a:r>
            <a:r>
              <a:rPr kumimoji="0" lang="en-US" sz="2000" b="0" i="0" u="none" strike="noStrike" kern="0" cap="none" spc="1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Under </a:t>
            </a:r>
            <a:r>
              <a:rPr kumimoji="0" lang="en-US" sz="2000" b="0" i="0" u="none" strike="noStrike" kern="0" cap="none" spc="-20" normalizeH="0" baseline="0" noProof="0" dirty="0">
                <a:ln>
                  <a:noFill/>
                </a:ln>
                <a:solidFill>
                  <a:srgbClr val="FFFFFF"/>
                </a:solidFill>
                <a:effectLst/>
                <a:uLnTx/>
                <a:uFillTx/>
                <a:latin typeface="Segoe UI"/>
                <a:cs typeface="Segoe UI"/>
              </a:rPr>
              <a:t>$3M)</a:t>
            </a:r>
          </a:p>
          <a:p>
            <a:pPr marL="12700" marR="0" lvl="0" indent="0" defTabSz="914400" eaLnBrk="1" fontAlgn="auto" latinLnBrk="0" hangingPunct="1">
              <a:lnSpc>
                <a:spcPct val="100000"/>
              </a:lnSpc>
              <a:spcBef>
                <a:spcPts val="13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2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Anchor</a:t>
            </a:r>
            <a:r>
              <a:rPr kumimoji="0" lang="en-US" sz="2000" b="0" i="0" u="none" strike="noStrike" kern="0" cap="none" spc="5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Mechanical,</a:t>
            </a:r>
            <a:r>
              <a:rPr kumimoji="0" lang="en-US" sz="2000" b="0" i="0" u="none" strike="noStrike" kern="0" cap="none" spc="35" normalizeH="0" baseline="0" noProof="0" dirty="0">
                <a:ln>
                  <a:noFill/>
                </a:ln>
                <a:solidFill>
                  <a:srgbClr val="FFFFFF"/>
                </a:solidFill>
                <a:effectLst/>
                <a:uLnTx/>
                <a:uFillTx/>
                <a:latin typeface="Segoe UI"/>
                <a:cs typeface="Segoe UI"/>
              </a:rPr>
              <a:t> </a:t>
            </a:r>
            <a:r>
              <a:rPr kumimoji="0" lang="en-US" sz="2000" b="0" i="0" u="none" strike="noStrike" kern="0" cap="none" spc="-25" normalizeH="0" baseline="0" noProof="0" dirty="0">
                <a:ln>
                  <a:noFill/>
                </a:ln>
                <a:solidFill>
                  <a:srgbClr val="FFFFFF"/>
                </a:solidFill>
                <a:effectLst/>
                <a:uLnTx/>
                <a:uFillTx/>
                <a:latin typeface="Segoe UI"/>
                <a:cs typeface="Segoe UI"/>
              </a:rPr>
              <a:t>Inc</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3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Foundation</a:t>
            </a:r>
            <a:r>
              <a:rPr kumimoji="0" lang="en-US" sz="2000" b="0" i="0" u="none" strike="noStrike" kern="0" cap="none" spc="1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Mechanics,</a:t>
            </a:r>
            <a:r>
              <a:rPr kumimoji="0" lang="en-US" sz="2000" b="0" i="0" u="none" strike="noStrike" kern="0" cap="none" spc="3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LLC</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20" normalizeH="0" baseline="0" noProof="0" dirty="0">
                <a:ln>
                  <a:noFill/>
                </a:ln>
                <a:solidFill>
                  <a:srgbClr val="FFFFFF"/>
                </a:solidFill>
                <a:effectLst/>
                <a:uLnTx/>
                <a:uFillTx/>
                <a:latin typeface="Segoe UI"/>
                <a:cs typeface="Segoe UI"/>
              </a:rPr>
              <a:t>(DBE)</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2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Old</a:t>
            </a:r>
            <a:r>
              <a:rPr kumimoji="0" lang="en-US" sz="2000" b="0" i="0" u="none" strike="noStrike" kern="0" cap="none" spc="-1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Veteran</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Construction,</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Inc.</a:t>
            </a:r>
            <a:r>
              <a:rPr kumimoji="0" lang="en-US" sz="2000" b="0" i="0" u="none" strike="noStrike" kern="0" cap="none" spc="1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(MBE)</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3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RailWorks</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Track</a:t>
            </a:r>
            <a:r>
              <a:rPr kumimoji="0" lang="en-US" sz="2000" b="0" i="0" u="none" strike="noStrike" kern="0" cap="none" spc="1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Service,</a:t>
            </a:r>
            <a:r>
              <a:rPr kumimoji="0" lang="en-US" sz="2000" b="0" i="0" u="none" strike="noStrike" kern="0" cap="none" spc="-20" normalizeH="0" baseline="0" noProof="0" dirty="0">
                <a:ln>
                  <a:noFill/>
                </a:ln>
                <a:solidFill>
                  <a:srgbClr val="FFFFFF"/>
                </a:solidFill>
                <a:effectLst/>
                <a:uLnTx/>
                <a:uFillTx/>
                <a:latin typeface="Segoe UI"/>
                <a:cs typeface="Segoe UI"/>
              </a:rPr>
              <a:t> Inc.</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0" indent="-215265" defTabSz="914400" eaLnBrk="1" fontAlgn="auto" latinLnBrk="0" hangingPunct="1">
              <a:lnSpc>
                <a:spcPct val="100000"/>
              </a:lnSpc>
              <a:spcBef>
                <a:spcPts val="25"/>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W.E.</a:t>
            </a:r>
            <a:r>
              <a:rPr kumimoji="0" lang="en-US" sz="2000" b="0" i="0" u="none" strike="noStrike" kern="0" cap="none" spc="-2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O’Neil</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Construction</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p:txBody>
      </p:sp>
      <p:sp>
        <p:nvSpPr>
          <p:cNvPr id="6" name="TextBox 5">
            <a:extLst>
              <a:ext uri="{FF2B5EF4-FFF2-40B4-BE49-F238E27FC236}">
                <a16:creationId xmlns:a16="http://schemas.microsoft.com/office/drawing/2014/main" id="{25848E3A-E7F8-48DC-A28C-397850DEC097}"/>
              </a:ext>
            </a:extLst>
          </p:cNvPr>
          <p:cNvSpPr txBox="1"/>
          <p:nvPr/>
        </p:nvSpPr>
        <p:spPr>
          <a:xfrm>
            <a:off x="676182" y="4474346"/>
            <a:ext cx="11237651" cy="1200329"/>
          </a:xfrm>
          <a:prstGeom prst="rect">
            <a:avLst/>
          </a:prstGeom>
          <a:noFill/>
        </p:spPr>
        <p:txBody>
          <a:bodyPr wrap="square" rtlCol="0">
            <a:spAutoFit/>
          </a:bodyPr>
          <a:lstStyle/>
          <a:p>
            <a:pPr marL="227329" marR="5080" lvl="0" indent="-215265" algn="just" defTabSz="914400" eaLnBrk="1" fontAlgn="auto" latinLnBrk="0" hangingPunct="1">
              <a:lnSpc>
                <a:spcPct val="100000"/>
              </a:lnSpc>
              <a:spcBef>
                <a:spcPts val="100"/>
              </a:spcBef>
              <a:spcAft>
                <a:spcPts val="0"/>
              </a:spcAft>
              <a:buClrTx/>
              <a:buSzTx/>
              <a:buFont typeface="Arial"/>
              <a:buChar char="•"/>
              <a:tabLst>
                <a:tab pos="227965" algn="l"/>
              </a:tabLst>
              <a:defRPr/>
            </a:pPr>
            <a:r>
              <a:rPr kumimoji="0" lang="en-US" sz="2400" b="0" i="0" u="none" strike="noStrike" kern="0" cap="none" spc="0" normalizeH="0" baseline="0" noProof="0" dirty="0">
                <a:ln>
                  <a:noFill/>
                </a:ln>
                <a:solidFill>
                  <a:srgbClr val="FFFFFF"/>
                </a:solidFill>
                <a:effectLst/>
                <a:uLnTx/>
                <a:uFillTx/>
                <a:latin typeface="Segoe UI"/>
                <a:cs typeface="Segoe UI"/>
              </a:rPr>
              <a:t>The</a:t>
            </a:r>
            <a:r>
              <a:rPr kumimoji="0" lang="en-US" sz="2400" b="0" i="0" u="none" strike="noStrike" kern="0" cap="none" spc="-5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term</a:t>
            </a:r>
            <a:r>
              <a:rPr kumimoji="0" lang="en-US" sz="2400" b="0" i="0" u="none" strike="noStrike" kern="0" cap="none" spc="-1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of</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service</a:t>
            </a:r>
            <a:r>
              <a:rPr kumimoji="0" lang="en-US" sz="2400" b="0" i="0" u="none" strike="noStrike" kern="0" cap="none" spc="-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for</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this</a:t>
            </a:r>
            <a:r>
              <a:rPr kumimoji="0" lang="en-US" sz="2400" b="0" i="0" u="none" strike="noStrike" kern="0" cap="none" spc="-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Midcon</a:t>
            </a:r>
            <a:r>
              <a:rPr kumimoji="0" lang="en-US" sz="2400" b="0" i="0" u="none" strike="noStrike" kern="0" cap="none" spc="-1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Contract</a:t>
            </a:r>
            <a:r>
              <a:rPr kumimoji="0" lang="en-US" sz="2400" b="0" i="0" u="none" strike="noStrike" kern="0" cap="none" spc="-2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is</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two</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(2)</a:t>
            </a:r>
            <a:r>
              <a:rPr kumimoji="0" lang="en-US" sz="2400" b="0" i="0" u="none" strike="noStrike" kern="0" cap="none" spc="-2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years</a:t>
            </a:r>
            <a:r>
              <a:rPr kumimoji="0" lang="en-US" sz="2400" b="0" i="0" u="none" strike="noStrike" kern="0" cap="none" spc="-1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with</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three</a:t>
            </a:r>
            <a:r>
              <a:rPr kumimoji="0" lang="en-US" sz="2400" b="0" i="0" u="none" strike="noStrike" kern="0" cap="none" spc="-1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(3)</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one-</a:t>
            </a:r>
            <a:r>
              <a:rPr kumimoji="0" lang="en-US" sz="2400" b="0" i="0" u="none" strike="noStrike" kern="0" cap="none" spc="-20" normalizeH="0" baseline="0" noProof="0" dirty="0">
                <a:ln>
                  <a:noFill/>
                </a:ln>
                <a:solidFill>
                  <a:srgbClr val="FFFFFF"/>
                </a:solidFill>
                <a:effectLst/>
                <a:uLnTx/>
                <a:uFillTx/>
                <a:latin typeface="Segoe UI"/>
                <a:cs typeface="Segoe UI"/>
              </a:rPr>
              <a:t>year </a:t>
            </a:r>
            <a:r>
              <a:rPr kumimoji="0" lang="en-US" sz="2400" b="0" i="0" u="none" strike="noStrike" kern="0" cap="none" spc="0" normalizeH="0" baseline="0" noProof="0" dirty="0">
                <a:ln>
                  <a:noFill/>
                </a:ln>
                <a:solidFill>
                  <a:srgbClr val="FFFFFF"/>
                </a:solidFill>
                <a:effectLst/>
                <a:uLnTx/>
                <a:uFillTx/>
                <a:latin typeface="Segoe UI"/>
                <a:cs typeface="Segoe UI"/>
              </a:rPr>
              <a:t>options.</a:t>
            </a:r>
            <a:r>
              <a:rPr kumimoji="0" lang="en-US" sz="2400" b="0" i="0" u="none" strike="noStrike" kern="0" cap="none" spc="-5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The</a:t>
            </a:r>
            <a:r>
              <a:rPr kumimoji="0" lang="en-US" sz="2400" b="0" i="0" u="none" strike="noStrike" kern="0" cap="none" spc="-5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expected</a:t>
            </a:r>
            <a:r>
              <a:rPr kumimoji="0" lang="en-US" sz="2400" b="0" i="0" u="none" strike="noStrike" kern="0" cap="none" spc="-1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duration</a:t>
            </a:r>
            <a:r>
              <a:rPr kumimoji="0" lang="en-US" sz="2400" b="0" i="0" u="none" strike="noStrike" kern="0" cap="none" spc="-3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of</a:t>
            </a:r>
            <a:r>
              <a:rPr kumimoji="0" lang="en-US" sz="2400" b="0" i="0" u="none" strike="noStrike" kern="0" cap="none" spc="-4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each</a:t>
            </a:r>
            <a:r>
              <a:rPr kumimoji="0" lang="en-US" sz="2400" b="0" i="0" u="none" strike="noStrike" kern="0" cap="none" spc="-2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Work</a:t>
            </a:r>
            <a:r>
              <a:rPr kumimoji="0" lang="en-US" sz="2400" b="0" i="0" u="none" strike="noStrike" kern="0" cap="none" spc="-2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Order</a:t>
            </a:r>
            <a:r>
              <a:rPr kumimoji="0" lang="en-US" sz="2400" b="0" i="0" u="none" strike="noStrike" kern="0" cap="none" spc="-2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will</a:t>
            </a:r>
            <a:r>
              <a:rPr kumimoji="0" lang="en-US" sz="2400" b="0" i="0" u="none" strike="noStrike" kern="0" cap="none" spc="-1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be</a:t>
            </a:r>
            <a:r>
              <a:rPr kumimoji="0" lang="en-US" sz="2400" b="0" i="0" u="none" strike="noStrike" kern="0" cap="none" spc="-3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described</a:t>
            </a:r>
            <a:r>
              <a:rPr kumimoji="0" lang="en-US" sz="2400" b="0" i="0" u="none" strike="noStrike" kern="0" cap="none" spc="-5"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in</a:t>
            </a:r>
            <a:r>
              <a:rPr kumimoji="0" lang="en-US" sz="2400" b="0" i="0" u="none" strike="noStrike" kern="0" cap="none" spc="-30" normalizeH="0" baseline="0" noProof="0" dirty="0">
                <a:ln>
                  <a:noFill/>
                </a:ln>
                <a:solidFill>
                  <a:srgbClr val="FFFFFF"/>
                </a:solidFill>
                <a:effectLst/>
                <a:uLnTx/>
                <a:uFillTx/>
                <a:latin typeface="Segoe UI"/>
                <a:cs typeface="Segoe UI"/>
              </a:rPr>
              <a:t> </a:t>
            </a:r>
            <a:r>
              <a:rPr kumimoji="0" lang="en-US" sz="2400" b="0" i="0" u="none" strike="noStrike" kern="0" cap="none" spc="0" normalizeH="0" baseline="0" noProof="0" dirty="0">
                <a:ln>
                  <a:noFill/>
                </a:ln>
                <a:solidFill>
                  <a:srgbClr val="FFFFFF"/>
                </a:solidFill>
                <a:effectLst/>
                <a:uLnTx/>
                <a:uFillTx/>
                <a:latin typeface="Segoe UI"/>
                <a:cs typeface="Segoe UI"/>
              </a:rPr>
              <a:t>each</a:t>
            </a:r>
            <a:r>
              <a:rPr kumimoji="0" lang="en-US" sz="2400" b="0" i="0" u="none" strike="noStrike" kern="0" cap="none" spc="-20" normalizeH="0" baseline="0" noProof="0" dirty="0">
                <a:ln>
                  <a:noFill/>
                </a:ln>
                <a:solidFill>
                  <a:srgbClr val="FFFFFF"/>
                </a:solidFill>
                <a:effectLst/>
                <a:uLnTx/>
                <a:uFillTx/>
                <a:latin typeface="Segoe UI"/>
                <a:cs typeface="Segoe UI"/>
              </a:rPr>
              <a:t> Work </a:t>
            </a:r>
            <a:r>
              <a:rPr kumimoji="0" lang="en-US" sz="2400" b="0" i="0" u="none" strike="noStrike" kern="0" cap="none" spc="0" normalizeH="0" baseline="0" noProof="0" dirty="0">
                <a:ln>
                  <a:noFill/>
                </a:ln>
                <a:solidFill>
                  <a:srgbClr val="FFFFFF"/>
                </a:solidFill>
                <a:effectLst/>
                <a:uLnTx/>
                <a:uFillTx/>
                <a:latin typeface="Segoe UI"/>
                <a:cs typeface="Segoe UI"/>
              </a:rPr>
              <a:t>Order</a:t>
            </a:r>
            <a:r>
              <a:rPr kumimoji="0" lang="en-US" sz="2400" b="0" i="0" u="none" strike="noStrike" kern="0" cap="none" spc="-35" normalizeH="0" baseline="0" noProof="0" dirty="0">
                <a:ln>
                  <a:noFill/>
                </a:ln>
                <a:solidFill>
                  <a:srgbClr val="FFFFFF"/>
                </a:solidFill>
                <a:effectLst/>
                <a:uLnTx/>
                <a:uFillTx/>
                <a:latin typeface="Segoe UI"/>
                <a:cs typeface="Segoe UI"/>
              </a:rPr>
              <a:t> </a:t>
            </a:r>
            <a:r>
              <a:rPr kumimoji="0" lang="en-US" sz="2400" b="0" i="0" u="none" strike="noStrike" kern="0" cap="none" spc="-10" normalizeH="0" baseline="0" noProof="0" dirty="0">
                <a:ln>
                  <a:noFill/>
                </a:ln>
                <a:solidFill>
                  <a:srgbClr val="FFFFFF"/>
                </a:solidFill>
                <a:effectLst/>
                <a:uLnTx/>
                <a:uFillTx/>
                <a:latin typeface="Segoe UI"/>
                <a:cs typeface="Segoe UI"/>
              </a:rPr>
              <a:t>solicitation</a:t>
            </a:r>
            <a:r>
              <a:rPr kumimoji="0" lang="en-US" sz="2400" b="1" i="0" u="none" strike="noStrike" kern="0" cap="none" spc="-10" normalizeH="0" baseline="0" noProof="0" dirty="0">
                <a:ln>
                  <a:noFill/>
                </a:ln>
                <a:solidFill>
                  <a:srgbClr val="FFFFFF"/>
                </a:solidFill>
                <a:effectLst/>
                <a:uLnTx/>
                <a:uFillTx/>
                <a:latin typeface="Segoe UI"/>
                <a:cs typeface="Segoe UI"/>
              </a:rPr>
              <a:t>.</a:t>
            </a:r>
            <a:endParaRPr kumimoji="0" lang="en-US" sz="2400" b="0" i="0" u="none" strike="noStrike" kern="0" cap="none" spc="0" normalizeH="0" baseline="0" noProof="0" dirty="0">
              <a:ln>
                <a:noFill/>
              </a:ln>
              <a:solidFill>
                <a:sysClr val="windowText" lastClr="000000"/>
              </a:solidFill>
              <a:effectLst/>
              <a:uLnTx/>
              <a:uFillTx/>
              <a:latin typeface="Segoe UI"/>
              <a:cs typeface="Segoe UI"/>
            </a:endParaRPr>
          </a:p>
        </p:txBody>
      </p:sp>
    </p:spTree>
    <p:extLst>
      <p:ext uri="{BB962C8B-B14F-4D97-AF65-F5344CB8AC3E}">
        <p14:creationId xmlns:p14="http://schemas.microsoft.com/office/powerpoint/2010/main" val="116880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91CD-3D5C-41B2-95E2-19933F63F3E3}"/>
              </a:ext>
            </a:extLst>
          </p:cNvPr>
          <p:cNvSpPr>
            <a:spLocks noGrp="1"/>
          </p:cNvSpPr>
          <p:nvPr>
            <p:ph type="title"/>
          </p:nvPr>
        </p:nvSpPr>
        <p:spPr/>
        <p:txBody>
          <a:bodyPr/>
          <a:lstStyle/>
          <a:p>
            <a:r>
              <a:rPr lang="en-US" dirty="0"/>
              <a:t>Mid – Level Construction (MIDCON)</a:t>
            </a:r>
          </a:p>
        </p:txBody>
      </p:sp>
      <p:sp>
        <p:nvSpPr>
          <p:cNvPr id="3" name="Content Placeholder 2">
            <a:extLst>
              <a:ext uri="{FF2B5EF4-FFF2-40B4-BE49-F238E27FC236}">
                <a16:creationId xmlns:a16="http://schemas.microsoft.com/office/drawing/2014/main" id="{4AC1F46A-1E04-4D96-912A-EEE3427A4CC6}"/>
              </a:ext>
            </a:extLst>
          </p:cNvPr>
          <p:cNvSpPr>
            <a:spLocks noGrp="1"/>
          </p:cNvSpPr>
          <p:nvPr>
            <p:ph idx="1"/>
          </p:nvPr>
        </p:nvSpPr>
        <p:spPr/>
        <p:txBody>
          <a:bodyPr/>
          <a:lstStyle/>
          <a:p>
            <a:pPr marL="227329" marR="0" lvl="0" indent="-215265" defTabSz="914400" eaLnBrk="1" fontAlgn="auto" latinLnBrk="0" hangingPunct="1">
              <a:lnSpc>
                <a:spcPct val="100000"/>
              </a:lnSpc>
              <a:spcBef>
                <a:spcPts val="570"/>
              </a:spcBef>
              <a:spcAft>
                <a:spcPts val="0"/>
              </a:spcAft>
              <a:buClrTx/>
              <a:buSzTx/>
              <a:buFont typeface="Arial"/>
              <a:buChar char="•"/>
              <a:tabLst>
                <a:tab pos="2279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Types</a:t>
            </a:r>
            <a:r>
              <a:rPr kumimoji="0" lang="en-US" sz="2000" b="0" i="0" u="none" strike="noStrike" kern="0" cap="none" spc="-8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of</a:t>
            </a:r>
            <a:r>
              <a:rPr kumimoji="0" lang="en-US" sz="2000" b="0" i="0" u="none" strike="noStrike" kern="0" cap="none" spc="-7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Projects</a:t>
            </a:r>
            <a:r>
              <a:rPr kumimoji="0" lang="en-US" sz="2000" b="0" i="0" u="none" strike="noStrike" kern="0" cap="none" spc="-7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Include:</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1" indent="-215265" defTabSz="914400" eaLnBrk="1" fontAlgn="auto" latinLnBrk="0" hangingPunct="1">
              <a:lnSpc>
                <a:spcPct val="100000"/>
              </a:lnSpc>
              <a:spcBef>
                <a:spcPts val="335"/>
              </a:spcBef>
              <a:spcAft>
                <a:spcPts val="0"/>
              </a:spcAft>
              <a:buClrTx/>
              <a:buSzTx/>
              <a:buFont typeface="Arial"/>
              <a:buChar char="•"/>
              <a:tabLst>
                <a:tab pos="570230" algn="l"/>
                <a:tab pos="570865" algn="l"/>
              </a:tabLst>
              <a:defRPr/>
            </a:pPr>
            <a:r>
              <a:rPr kumimoji="0" lang="en-US" sz="2000" b="0" i="0" u="none" strike="noStrike" kern="0" cap="none" spc="-20" normalizeH="0" baseline="0" noProof="0" dirty="0">
                <a:ln>
                  <a:noFill/>
                </a:ln>
                <a:solidFill>
                  <a:srgbClr val="FFFFFF"/>
                </a:solidFill>
                <a:effectLst/>
                <a:uLnTx/>
                <a:uFillTx/>
                <a:latin typeface="Segoe UI"/>
                <a:cs typeface="Segoe UI"/>
              </a:rPr>
              <a:t>Track</a:t>
            </a:r>
            <a:r>
              <a:rPr kumimoji="0" lang="en-US" sz="2000" b="0" i="0" u="none" strike="noStrike" kern="0" cap="none" spc="-4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Replacement</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1" indent="-215265" defTabSz="914400" eaLnBrk="1" fontAlgn="auto" latinLnBrk="0" hangingPunct="1">
              <a:lnSpc>
                <a:spcPct val="100000"/>
              </a:lnSpc>
              <a:spcBef>
                <a:spcPts val="250"/>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Station</a:t>
            </a:r>
            <a:r>
              <a:rPr kumimoji="0" lang="en-US" sz="2000" b="0" i="0" u="none" strike="noStrike" kern="0" cap="none" spc="-5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Improvements</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1" indent="-215265" defTabSz="914400" eaLnBrk="1" fontAlgn="auto" latinLnBrk="0" hangingPunct="1">
              <a:lnSpc>
                <a:spcPct val="100000"/>
              </a:lnSpc>
              <a:spcBef>
                <a:spcPts val="254"/>
              </a:spcBef>
              <a:spcAft>
                <a:spcPts val="0"/>
              </a:spcAft>
              <a:buClrTx/>
              <a:buSzTx/>
              <a:buFont typeface="Arial"/>
              <a:buChar char="•"/>
              <a:tabLst>
                <a:tab pos="570230" algn="l"/>
                <a:tab pos="570865" algn="l"/>
              </a:tabLst>
              <a:defRPr/>
            </a:pPr>
            <a:r>
              <a:rPr kumimoji="0" lang="en-US" sz="2000" b="0" i="0" u="none" strike="noStrike" kern="0" cap="none" spc="-10" normalizeH="0" baseline="0" noProof="0" dirty="0">
                <a:ln>
                  <a:noFill/>
                </a:ln>
                <a:solidFill>
                  <a:srgbClr val="FFFFFF"/>
                </a:solidFill>
                <a:effectLst/>
                <a:uLnTx/>
                <a:uFillTx/>
                <a:latin typeface="Segoe UI"/>
                <a:cs typeface="Segoe UI"/>
              </a:rPr>
              <a:t>Electrical</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1" indent="-215265" defTabSz="914400" eaLnBrk="1" fontAlgn="auto" latinLnBrk="0" hangingPunct="1">
              <a:lnSpc>
                <a:spcPct val="100000"/>
              </a:lnSpc>
              <a:spcBef>
                <a:spcPts val="250"/>
              </a:spcBef>
              <a:spcAft>
                <a:spcPts val="0"/>
              </a:spcAft>
              <a:buClrTx/>
              <a:buSzTx/>
              <a:buFont typeface="Arial"/>
              <a:buChar char="•"/>
              <a:tabLst>
                <a:tab pos="570230" algn="l"/>
                <a:tab pos="570865" algn="l"/>
              </a:tabLst>
              <a:defRPr/>
            </a:pPr>
            <a:r>
              <a:rPr kumimoji="0" lang="en-US" sz="2000" b="0" i="0" u="none" strike="noStrike" kern="0" cap="none" spc="-10" normalizeH="0" baseline="0" noProof="0" dirty="0">
                <a:ln>
                  <a:noFill/>
                </a:ln>
                <a:solidFill>
                  <a:srgbClr val="FFFFFF"/>
                </a:solidFill>
                <a:effectLst/>
                <a:uLnTx/>
                <a:uFillTx/>
                <a:latin typeface="Segoe UI"/>
                <a:cs typeface="Segoe UI"/>
              </a:rPr>
              <a:t>Civil/Structural</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1" indent="-215265" defTabSz="914400" eaLnBrk="1" fontAlgn="auto" latinLnBrk="0" hangingPunct="1">
              <a:lnSpc>
                <a:spcPct val="100000"/>
              </a:lnSpc>
              <a:spcBef>
                <a:spcPts val="254"/>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Infrastructure</a:t>
            </a:r>
            <a:r>
              <a:rPr kumimoji="0" lang="en-US" sz="2000" b="0" i="0" u="none" strike="noStrike" kern="0" cap="none" spc="-4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Upgrades</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570230" marR="0" lvl="1" indent="-215265" defTabSz="914400" eaLnBrk="1" fontAlgn="auto" latinLnBrk="0" hangingPunct="1">
              <a:lnSpc>
                <a:spcPct val="100000"/>
              </a:lnSpc>
              <a:spcBef>
                <a:spcPts val="250"/>
              </a:spcBef>
              <a:spcAft>
                <a:spcPts val="0"/>
              </a:spcAft>
              <a:buClrTx/>
              <a:buSzTx/>
              <a:buFont typeface="Arial"/>
              <a:buChar char="•"/>
              <a:tabLst>
                <a:tab pos="570230" algn="l"/>
                <a:tab pos="570865"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Facilities</a:t>
            </a:r>
            <a:r>
              <a:rPr kumimoji="0" lang="en-US" sz="2000" b="0" i="0" u="none" strike="noStrike" kern="0" cap="none" spc="-7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Renovations</a:t>
            </a:r>
          </a:p>
          <a:p>
            <a:pPr marL="354965" marR="0" lvl="1" indent="0" defTabSz="914400" eaLnBrk="1" fontAlgn="auto" latinLnBrk="0" hangingPunct="1">
              <a:lnSpc>
                <a:spcPct val="100000"/>
              </a:lnSpc>
              <a:spcBef>
                <a:spcPts val="250"/>
              </a:spcBef>
              <a:spcAft>
                <a:spcPts val="0"/>
              </a:spcAft>
              <a:buClrTx/>
              <a:buSzTx/>
              <a:buNone/>
              <a:tabLst>
                <a:tab pos="570230" algn="l"/>
                <a:tab pos="570865" algn="l"/>
              </a:tabLst>
              <a:defRPr/>
            </a:pP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231775" marR="5080" lvl="0" indent="-215265" defTabSz="914400" eaLnBrk="1" fontAlgn="auto" latinLnBrk="0" hangingPunct="1">
              <a:lnSpc>
                <a:spcPct val="100000"/>
              </a:lnSpc>
              <a:spcBef>
                <a:spcPts val="0"/>
              </a:spcBef>
              <a:spcAft>
                <a:spcPts val="0"/>
              </a:spcAft>
              <a:buClrTx/>
              <a:buSzTx/>
              <a:buFont typeface="Arial"/>
              <a:buChar char="•"/>
              <a:tabLst>
                <a:tab pos="231775" algn="l"/>
                <a:tab pos="232410" algn="l"/>
              </a:tabLst>
              <a:defRPr/>
            </a:pPr>
            <a:r>
              <a:rPr kumimoji="0" lang="en-US" sz="2000" b="1" i="0" u="none" strike="noStrike" kern="0" cap="none" spc="0" normalizeH="0" baseline="0" noProof="0" dirty="0">
                <a:ln>
                  <a:noFill/>
                </a:ln>
                <a:solidFill>
                  <a:srgbClr val="FFFFFF"/>
                </a:solidFill>
                <a:effectLst/>
                <a:uLnTx/>
                <a:uFillTx/>
                <a:latin typeface="Segoe UI"/>
                <a:cs typeface="Segoe UI"/>
              </a:rPr>
              <a:t>Subcontracting</a:t>
            </a:r>
            <a:r>
              <a:rPr kumimoji="0" lang="en-US" sz="2000" b="1" i="0" u="none" strike="noStrike" kern="0" cap="none" spc="-55" normalizeH="0" baseline="0" noProof="0" dirty="0">
                <a:ln>
                  <a:noFill/>
                </a:ln>
                <a:solidFill>
                  <a:srgbClr val="FFFFFF"/>
                </a:solidFill>
                <a:effectLst/>
                <a:uLnTx/>
                <a:uFillTx/>
                <a:latin typeface="Segoe UI"/>
                <a:cs typeface="Segoe UI"/>
              </a:rPr>
              <a:t> </a:t>
            </a:r>
            <a:r>
              <a:rPr kumimoji="0" lang="en-US" sz="2000" b="1" i="0" u="none" strike="noStrike" kern="0" cap="none" spc="0" normalizeH="0" baseline="0" noProof="0" dirty="0">
                <a:ln>
                  <a:noFill/>
                </a:ln>
                <a:solidFill>
                  <a:srgbClr val="FFFFFF"/>
                </a:solidFill>
                <a:effectLst/>
                <a:uLnTx/>
                <a:uFillTx/>
                <a:latin typeface="Segoe UI"/>
                <a:cs typeface="Segoe UI"/>
              </a:rPr>
              <a:t>Opportunities</a:t>
            </a:r>
            <a:r>
              <a:rPr kumimoji="0" lang="en-US" sz="2000" b="0" i="0" u="none" strike="noStrike" kern="0" cap="none" spc="0" normalizeH="0" baseline="0" noProof="0" dirty="0">
                <a:ln>
                  <a:noFill/>
                </a:ln>
                <a:solidFill>
                  <a:srgbClr val="FFFFFF"/>
                </a:solidFill>
                <a:effectLst/>
                <a:uLnTx/>
                <a:uFillTx/>
                <a:latin typeface="Segoe UI"/>
                <a:cs typeface="Segoe UI"/>
              </a:rPr>
              <a:t>:</a:t>
            </a:r>
            <a:r>
              <a:rPr kumimoji="0" lang="en-US" sz="2000" b="0" i="0" u="none" strike="noStrike" kern="0" cap="none" spc="40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Demolition,</a:t>
            </a:r>
            <a:r>
              <a:rPr kumimoji="0" lang="en-US" sz="2000" b="0" i="0" u="none" strike="noStrike" kern="0" cap="none" spc="-3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Hauling,</a:t>
            </a:r>
            <a:r>
              <a:rPr kumimoji="0" lang="en-US" sz="2000" b="0" i="0" u="none" strike="noStrike" kern="0" cap="none" spc="-3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Crane</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Rental,</a:t>
            </a:r>
            <a:r>
              <a:rPr kumimoji="0" lang="en-US" sz="2000" b="0" i="0" u="none" strike="noStrike" kern="0" cap="none" spc="-3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Drainage, </a:t>
            </a:r>
            <a:r>
              <a:rPr kumimoji="0" lang="en-US" sz="2000" b="0" i="0" u="none" strike="noStrike" kern="0" cap="none" spc="0" normalizeH="0" baseline="0" noProof="0" dirty="0">
                <a:ln>
                  <a:noFill/>
                </a:ln>
                <a:solidFill>
                  <a:srgbClr val="FFFFFF"/>
                </a:solidFill>
                <a:effectLst/>
                <a:uLnTx/>
                <a:uFillTx/>
                <a:latin typeface="Segoe UI"/>
                <a:cs typeface="Segoe UI"/>
              </a:rPr>
              <a:t>Concrete,</a:t>
            </a:r>
            <a:r>
              <a:rPr kumimoji="0" lang="en-US" sz="2000" b="0" i="0" u="none" strike="noStrike" kern="0" cap="none" spc="-7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Masonry,</a:t>
            </a:r>
            <a:r>
              <a:rPr kumimoji="0" lang="en-US" sz="2000" b="0" i="0" u="none" strike="noStrike" kern="0" cap="none" spc="-9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Steel,</a:t>
            </a:r>
            <a:r>
              <a:rPr kumimoji="0" lang="en-US" sz="2000" b="0" i="0" u="none" strike="noStrike" kern="0" cap="none" spc="-6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Structural</a:t>
            </a:r>
            <a:r>
              <a:rPr kumimoji="0" lang="en-US" sz="2000" b="0" i="0" u="none" strike="noStrike" kern="0" cap="none" spc="-5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&amp;</a:t>
            </a:r>
            <a:r>
              <a:rPr kumimoji="0" lang="en-US" sz="2000" b="0" i="0" u="none" strike="noStrike" kern="0" cap="none" spc="-7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Architectural</a:t>
            </a:r>
            <a:r>
              <a:rPr kumimoji="0" lang="en-US" sz="2000" b="0" i="0" u="none" strike="noStrike" kern="0" cap="none" spc="-5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Metals,</a:t>
            </a:r>
            <a:r>
              <a:rPr kumimoji="0" lang="en-US" sz="2000" b="0" i="0" u="none" strike="noStrike" kern="0" cap="none" spc="-6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Guardrails,</a:t>
            </a:r>
            <a:r>
              <a:rPr kumimoji="0" lang="en-US" sz="2000" b="0" i="0" u="none" strike="noStrike" kern="0" cap="none" spc="-4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Openings, Canopy,</a:t>
            </a:r>
            <a:r>
              <a:rPr kumimoji="0" lang="en-US" sz="2000" b="0" i="0" u="none" strike="noStrike" kern="0" cap="none" spc="-7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Roofing,</a:t>
            </a:r>
            <a:r>
              <a:rPr kumimoji="0" lang="en-US" sz="2000" b="0" i="0" u="none" strike="noStrike" kern="0" cap="none" spc="-7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Painting,</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Plumbing,</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Mechanical,</a:t>
            </a:r>
            <a:r>
              <a:rPr kumimoji="0" lang="en-US" sz="2000" b="0" i="0" u="none" strike="noStrike" kern="0" cap="none" spc="-4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Electrical,</a:t>
            </a:r>
            <a:r>
              <a:rPr kumimoji="0" lang="en-US" sz="2000" b="0" i="0" u="none" strike="noStrike" kern="0" cap="none" spc="-2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Signal,</a:t>
            </a:r>
            <a:r>
              <a:rPr kumimoji="0" lang="en-US" sz="2000" b="0" i="0" u="none" strike="noStrike" kern="0" cap="none" spc="-4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Special</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Track </a:t>
            </a:r>
            <a:r>
              <a:rPr kumimoji="0" lang="en-US" sz="2000" b="0" i="0" u="none" strike="noStrike" kern="0" cap="none" spc="0" normalizeH="0" baseline="0" noProof="0" dirty="0">
                <a:ln>
                  <a:noFill/>
                </a:ln>
                <a:solidFill>
                  <a:srgbClr val="FFFFFF"/>
                </a:solidFill>
                <a:effectLst/>
                <a:uLnTx/>
                <a:uFillTx/>
                <a:latin typeface="Segoe UI"/>
                <a:cs typeface="Segoe UI"/>
              </a:rPr>
              <a:t>Work,</a:t>
            </a:r>
            <a:r>
              <a:rPr kumimoji="0" lang="en-US" sz="2000" b="0" i="0" u="none" strike="noStrike" kern="0" cap="none" spc="-6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Electrical,</a:t>
            </a:r>
            <a:r>
              <a:rPr kumimoji="0" lang="en-US" sz="2000" b="0" i="0" u="none" strike="noStrike" kern="0" cap="none" spc="-3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Traction</a:t>
            </a:r>
            <a:r>
              <a:rPr kumimoji="0" lang="en-US" sz="2000" b="0" i="0" u="none" strike="noStrike" kern="0" cap="none" spc="-70" normalizeH="0" baseline="0" noProof="0" dirty="0">
                <a:ln>
                  <a:noFill/>
                </a:ln>
                <a:solidFill>
                  <a:srgbClr val="FFFFFF"/>
                </a:solidFill>
                <a:effectLst/>
                <a:uLnTx/>
                <a:uFillTx/>
                <a:latin typeface="Segoe UI"/>
                <a:cs typeface="Segoe UI"/>
              </a:rPr>
              <a:t> </a:t>
            </a:r>
            <a:r>
              <a:rPr kumimoji="0" lang="en-US" sz="2000" b="0" i="0" u="none" strike="noStrike" kern="0" cap="none" spc="-30" normalizeH="0" baseline="0" noProof="0" dirty="0">
                <a:ln>
                  <a:noFill/>
                </a:ln>
                <a:solidFill>
                  <a:srgbClr val="FFFFFF"/>
                </a:solidFill>
                <a:effectLst/>
                <a:uLnTx/>
                <a:uFillTx/>
                <a:latin typeface="Segoe UI"/>
                <a:cs typeface="Segoe UI"/>
              </a:rPr>
              <a:t>Power,</a:t>
            </a:r>
            <a:r>
              <a:rPr kumimoji="0" lang="en-US" sz="2000" b="0" i="0" u="none" strike="noStrike" kern="0" cap="none" spc="-5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Signage,</a:t>
            </a:r>
            <a:r>
              <a:rPr kumimoji="0" lang="en-US" sz="2000" b="0" i="0" u="none" strike="noStrike" kern="0" cap="none" spc="-5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Traffic</a:t>
            </a:r>
            <a:r>
              <a:rPr kumimoji="0" lang="en-US" sz="2000" b="0" i="0" u="none" strike="noStrike" kern="0" cap="none" spc="-6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Control</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endParaRPr lang="en-US" dirty="0"/>
          </a:p>
        </p:txBody>
      </p:sp>
    </p:spTree>
    <p:extLst>
      <p:ext uri="{BB962C8B-B14F-4D97-AF65-F5344CB8AC3E}">
        <p14:creationId xmlns:p14="http://schemas.microsoft.com/office/powerpoint/2010/main" val="56109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398C-D474-4E0C-B958-B0A25C51FD2F}"/>
              </a:ext>
            </a:extLst>
          </p:cNvPr>
          <p:cNvSpPr>
            <a:spLocks noGrp="1"/>
          </p:cNvSpPr>
          <p:nvPr>
            <p:ph type="title"/>
          </p:nvPr>
        </p:nvSpPr>
        <p:spPr/>
        <p:txBody>
          <a:bodyPr/>
          <a:lstStyle/>
          <a:p>
            <a:r>
              <a:rPr lang="en-US" dirty="0"/>
              <a:t>Upcoming Midcon Work Orders</a:t>
            </a:r>
          </a:p>
        </p:txBody>
      </p:sp>
      <p:graphicFrame>
        <p:nvGraphicFramePr>
          <p:cNvPr id="4" name="Table 4">
            <a:extLst>
              <a:ext uri="{FF2B5EF4-FFF2-40B4-BE49-F238E27FC236}">
                <a16:creationId xmlns:a16="http://schemas.microsoft.com/office/drawing/2014/main" id="{AFD09682-8274-477D-B050-6DA07019841D}"/>
              </a:ext>
            </a:extLst>
          </p:cNvPr>
          <p:cNvGraphicFramePr>
            <a:graphicFrameLocks noGrp="1"/>
          </p:cNvGraphicFramePr>
          <p:nvPr>
            <p:ph idx="1"/>
            <p:extLst>
              <p:ext uri="{D42A27DB-BD31-4B8C-83A1-F6EECF244321}">
                <p14:modId xmlns:p14="http://schemas.microsoft.com/office/powerpoint/2010/main" val="706769979"/>
              </p:ext>
            </p:extLst>
          </p:nvPr>
        </p:nvGraphicFramePr>
        <p:xfrm>
          <a:off x="388938" y="1314450"/>
          <a:ext cx="11445873" cy="3337560"/>
        </p:xfrm>
        <a:graphic>
          <a:graphicData uri="http://schemas.openxmlformats.org/drawingml/2006/table">
            <a:tbl>
              <a:tblPr firstRow="1" bandRow="1">
                <a:tableStyleId>{3B4B98B0-60AC-42C2-AFA5-B58CD77FA1E5}</a:tableStyleId>
              </a:tblPr>
              <a:tblGrid>
                <a:gridCol w="3815291">
                  <a:extLst>
                    <a:ext uri="{9D8B030D-6E8A-4147-A177-3AD203B41FA5}">
                      <a16:colId xmlns:a16="http://schemas.microsoft.com/office/drawing/2014/main" val="407604831"/>
                    </a:ext>
                  </a:extLst>
                </a:gridCol>
                <a:gridCol w="3815291">
                  <a:extLst>
                    <a:ext uri="{9D8B030D-6E8A-4147-A177-3AD203B41FA5}">
                      <a16:colId xmlns:a16="http://schemas.microsoft.com/office/drawing/2014/main" val="2641299504"/>
                    </a:ext>
                  </a:extLst>
                </a:gridCol>
                <a:gridCol w="3815291">
                  <a:extLst>
                    <a:ext uri="{9D8B030D-6E8A-4147-A177-3AD203B41FA5}">
                      <a16:colId xmlns:a16="http://schemas.microsoft.com/office/drawing/2014/main" val="3085031954"/>
                    </a:ext>
                  </a:extLst>
                </a:gridCol>
              </a:tblGrid>
              <a:tr h="370840">
                <a:tc>
                  <a:txBody>
                    <a:bodyPr/>
                    <a:lstStyle/>
                    <a:p>
                      <a:pPr marL="67945">
                        <a:lnSpc>
                          <a:spcPct val="100000"/>
                        </a:lnSpc>
                        <a:spcBef>
                          <a:spcPts val="180"/>
                        </a:spcBef>
                      </a:pPr>
                      <a:r>
                        <a:rPr sz="1800" b="1" dirty="0">
                          <a:solidFill>
                            <a:schemeClr val="bg1"/>
                          </a:solidFill>
                          <a:latin typeface="Calibri"/>
                          <a:cs typeface="Calibri"/>
                        </a:rPr>
                        <a:t>Project</a:t>
                      </a:r>
                      <a:r>
                        <a:rPr sz="1800" b="1" spc="-45" dirty="0">
                          <a:solidFill>
                            <a:schemeClr val="bg1"/>
                          </a:solidFill>
                          <a:latin typeface="Calibri"/>
                          <a:cs typeface="Calibri"/>
                        </a:rPr>
                        <a:t> </a:t>
                      </a:r>
                      <a:r>
                        <a:rPr sz="1800" b="1" spc="-20" dirty="0">
                          <a:solidFill>
                            <a:schemeClr val="bg1"/>
                          </a:solidFill>
                          <a:latin typeface="Calibri"/>
                          <a:cs typeface="Calibri"/>
                        </a:rPr>
                        <a:t>Name</a:t>
                      </a:r>
                      <a:endParaRPr sz="1800" dirty="0">
                        <a:solidFill>
                          <a:schemeClr val="bg1"/>
                        </a:solidFill>
                        <a:latin typeface="Calibri"/>
                        <a:cs typeface="Calibri"/>
                      </a:endParaRPr>
                    </a:p>
                  </a:txBody>
                  <a:tcPr marL="0" marR="0" marT="22860" marB="0"/>
                </a:tc>
                <a:tc>
                  <a:txBody>
                    <a:bodyPr/>
                    <a:lstStyle/>
                    <a:p>
                      <a:pPr marL="68580">
                        <a:lnSpc>
                          <a:spcPct val="100000"/>
                        </a:lnSpc>
                        <a:spcBef>
                          <a:spcPts val="180"/>
                        </a:spcBef>
                      </a:pPr>
                      <a:r>
                        <a:rPr sz="1800" b="1" dirty="0">
                          <a:solidFill>
                            <a:schemeClr val="bg1"/>
                          </a:solidFill>
                          <a:latin typeface="Calibri"/>
                          <a:cs typeface="Calibri"/>
                        </a:rPr>
                        <a:t>Midcon</a:t>
                      </a:r>
                      <a:r>
                        <a:rPr sz="1800" b="1" spc="-40" dirty="0">
                          <a:solidFill>
                            <a:schemeClr val="bg1"/>
                          </a:solidFill>
                          <a:latin typeface="Calibri"/>
                          <a:cs typeface="Calibri"/>
                        </a:rPr>
                        <a:t> </a:t>
                      </a:r>
                      <a:r>
                        <a:rPr sz="1800" b="1" spc="-20" dirty="0">
                          <a:solidFill>
                            <a:schemeClr val="bg1"/>
                          </a:solidFill>
                          <a:latin typeface="Calibri"/>
                          <a:cs typeface="Calibri"/>
                        </a:rPr>
                        <a:t>Tier</a:t>
                      </a:r>
                      <a:endParaRPr sz="1800" dirty="0">
                        <a:solidFill>
                          <a:schemeClr val="bg1"/>
                        </a:solidFill>
                        <a:latin typeface="Calibri"/>
                        <a:cs typeface="Calibri"/>
                      </a:endParaRPr>
                    </a:p>
                  </a:txBody>
                  <a:tcPr marL="0" marR="0" marT="22860" marB="0"/>
                </a:tc>
                <a:tc>
                  <a:txBody>
                    <a:bodyPr/>
                    <a:lstStyle/>
                    <a:p>
                      <a:pPr marL="69215">
                        <a:lnSpc>
                          <a:spcPct val="100000"/>
                        </a:lnSpc>
                        <a:spcBef>
                          <a:spcPts val="180"/>
                        </a:spcBef>
                      </a:pPr>
                      <a:r>
                        <a:rPr sz="1800" b="1" spc="-10" dirty="0">
                          <a:solidFill>
                            <a:schemeClr val="bg1"/>
                          </a:solidFill>
                          <a:latin typeface="Calibri"/>
                          <a:cs typeface="Calibri"/>
                        </a:rPr>
                        <a:t>Procurement</a:t>
                      </a:r>
                      <a:endParaRPr sz="1800" dirty="0">
                        <a:solidFill>
                          <a:schemeClr val="bg1"/>
                        </a:solidFill>
                        <a:latin typeface="Calibri"/>
                        <a:cs typeface="Calibri"/>
                      </a:endParaRPr>
                    </a:p>
                  </a:txBody>
                  <a:tcPr marL="0" marR="0" marT="22860" marB="0"/>
                </a:tc>
                <a:extLst>
                  <a:ext uri="{0D108BD9-81ED-4DB2-BD59-A6C34878D82A}">
                    <a16:rowId xmlns:a16="http://schemas.microsoft.com/office/drawing/2014/main" val="2498870275"/>
                  </a:ext>
                </a:extLst>
              </a:tr>
              <a:tr h="370840">
                <a:tc>
                  <a:txBody>
                    <a:bodyPr/>
                    <a:lstStyle/>
                    <a:p>
                      <a:pPr marL="67945">
                        <a:lnSpc>
                          <a:spcPct val="100000"/>
                        </a:lnSpc>
                        <a:spcBef>
                          <a:spcPts val="180"/>
                        </a:spcBef>
                      </a:pPr>
                      <a:r>
                        <a:rPr sz="1800" spc="-10" dirty="0">
                          <a:solidFill>
                            <a:schemeClr val="bg1"/>
                          </a:solidFill>
                          <a:latin typeface="Calibri"/>
                          <a:cs typeface="Calibri"/>
                        </a:rPr>
                        <a:t>Skokie</a:t>
                      </a:r>
                      <a:r>
                        <a:rPr sz="1800" spc="-35" dirty="0">
                          <a:solidFill>
                            <a:schemeClr val="bg1"/>
                          </a:solidFill>
                          <a:latin typeface="Calibri"/>
                          <a:cs typeface="Calibri"/>
                        </a:rPr>
                        <a:t> </a:t>
                      </a:r>
                      <a:r>
                        <a:rPr sz="1800" spc="-20" dirty="0">
                          <a:solidFill>
                            <a:schemeClr val="bg1"/>
                          </a:solidFill>
                          <a:latin typeface="Calibri"/>
                          <a:cs typeface="Calibri"/>
                        </a:rPr>
                        <a:t>Shops</a:t>
                      </a:r>
                      <a:endParaRPr sz="1800" dirty="0">
                        <a:solidFill>
                          <a:schemeClr val="bg1"/>
                        </a:solidFill>
                        <a:latin typeface="Calibri"/>
                        <a:cs typeface="Calibri"/>
                      </a:endParaRPr>
                    </a:p>
                  </a:txBody>
                  <a:tcPr marL="0" marR="0" marT="22860" marB="0"/>
                </a:tc>
                <a:tc>
                  <a:txBody>
                    <a:bodyPr/>
                    <a:lstStyle/>
                    <a:p>
                      <a:pPr marL="68580">
                        <a:lnSpc>
                          <a:spcPct val="100000"/>
                        </a:lnSpc>
                        <a:spcBef>
                          <a:spcPts val="180"/>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1</a:t>
                      </a:r>
                      <a:r>
                        <a:rPr sz="1800" spc="-15" dirty="0">
                          <a:solidFill>
                            <a:schemeClr val="bg1"/>
                          </a:solidFill>
                          <a:latin typeface="Calibri"/>
                          <a:cs typeface="Calibri"/>
                        </a:rPr>
                        <a:t> </a:t>
                      </a:r>
                      <a:r>
                        <a:rPr sz="1800" dirty="0">
                          <a:solidFill>
                            <a:schemeClr val="bg1"/>
                          </a:solidFill>
                          <a:latin typeface="Calibri"/>
                          <a:cs typeface="Calibri"/>
                        </a:rPr>
                        <a:t>(CM</a:t>
                      </a:r>
                      <a:r>
                        <a:rPr sz="1800" spc="-15" dirty="0">
                          <a:solidFill>
                            <a:schemeClr val="bg1"/>
                          </a:solidFill>
                          <a:latin typeface="Calibri"/>
                          <a:cs typeface="Calibri"/>
                        </a:rPr>
                        <a:t> </a:t>
                      </a:r>
                      <a:r>
                        <a:rPr sz="1800" dirty="0">
                          <a:solidFill>
                            <a:schemeClr val="bg1"/>
                          </a:solidFill>
                          <a:latin typeface="Calibri"/>
                          <a:cs typeface="Calibri"/>
                        </a:rPr>
                        <a:t>Midcon</a:t>
                      </a:r>
                      <a:r>
                        <a:rPr sz="1800" spc="-25" dirty="0">
                          <a:solidFill>
                            <a:schemeClr val="bg1"/>
                          </a:solidFill>
                          <a:latin typeface="Calibri"/>
                          <a:cs typeface="Calibri"/>
                        </a:rPr>
                        <a:t> 1)</a:t>
                      </a:r>
                      <a:endParaRPr sz="1800" dirty="0">
                        <a:solidFill>
                          <a:schemeClr val="bg1"/>
                        </a:solidFill>
                        <a:latin typeface="Calibri"/>
                        <a:cs typeface="Calibri"/>
                      </a:endParaRPr>
                    </a:p>
                  </a:txBody>
                  <a:tcPr marL="0" marR="0" marT="22860" marB="0"/>
                </a:tc>
                <a:tc>
                  <a:txBody>
                    <a:bodyPr/>
                    <a:lstStyle/>
                    <a:p>
                      <a:pPr marL="69215">
                        <a:lnSpc>
                          <a:spcPct val="100000"/>
                        </a:lnSpc>
                        <a:spcBef>
                          <a:spcPts val="180"/>
                        </a:spcBef>
                      </a:pPr>
                      <a:r>
                        <a:rPr sz="1800" spc="-10" dirty="0">
                          <a:solidFill>
                            <a:schemeClr val="bg1"/>
                          </a:solidFill>
                          <a:latin typeface="Calibri"/>
                          <a:cs typeface="Calibri"/>
                        </a:rPr>
                        <a:t>Q2-</a:t>
                      </a:r>
                      <a:r>
                        <a:rPr sz="1800" spc="-20" dirty="0">
                          <a:solidFill>
                            <a:schemeClr val="bg1"/>
                          </a:solidFill>
                          <a:latin typeface="Calibri"/>
                          <a:cs typeface="Calibri"/>
                        </a:rPr>
                        <a:t>2022</a:t>
                      </a:r>
                      <a:endParaRPr sz="1800" dirty="0">
                        <a:solidFill>
                          <a:schemeClr val="bg1"/>
                        </a:solidFill>
                        <a:latin typeface="Calibri"/>
                        <a:cs typeface="Calibri"/>
                      </a:endParaRPr>
                    </a:p>
                  </a:txBody>
                  <a:tcPr marL="0" marR="0" marT="22860" marB="0"/>
                </a:tc>
                <a:extLst>
                  <a:ext uri="{0D108BD9-81ED-4DB2-BD59-A6C34878D82A}">
                    <a16:rowId xmlns:a16="http://schemas.microsoft.com/office/drawing/2014/main" val="1814860894"/>
                  </a:ext>
                </a:extLst>
              </a:tr>
              <a:tr h="370840">
                <a:tc>
                  <a:txBody>
                    <a:bodyPr/>
                    <a:lstStyle/>
                    <a:p>
                      <a:pPr marL="67945">
                        <a:lnSpc>
                          <a:spcPct val="100000"/>
                        </a:lnSpc>
                        <a:spcBef>
                          <a:spcPts val="180"/>
                        </a:spcBef>
                      </a:pPr>
                      <a:r>
                        <a:rPr sz="1800" dirty="0">
                          <a:solidFill>
                            <a:schemeClr val="bg1"/>
                          </a:solidFill>
                          <a:latin typeface="Calibri"/>
                          <a:cs typeface="Calibri"/>
                        </a:rPr>
                        <a:t>95</a:t>
                      </a:r>
                      <a:r>
                        <a:rPr sz="1800" baseline="24691" dirty="0">
                          <a:solidFill>
                            <a:schemeClr val="bg1"/>
                          </a:solidFill>
                          <a:latin typeface="Calibri"/>
                          <a:cs typeface="Calibri"/>
                        </a:rPr>
                        <a:t>th</a:t>
                      </a:r>
                      <a:r>
                        <a:rPr sz="1800" spc="150" baseline="24691" dirty="0">
                          <a:solidFill>
                            <a:schemeClr val="bg1"/>
                          </a:solidFill>
                          <a:latin typeface="Calibri"/>
                          <a:cs typeface="Calibri"/>
                        </a:rPr>
                        <a:t> </a:t>
                      </a:r>
                      <a:r>
                        <a:rPr sz="1800" dirty="0">
                          <a:solidFill>
                            <a:schemeClr val="bg1"/>
                          </a:solidFill>
                          <a:latin typeface="Calibri"/>
                          <a:cs typeface="Calibri"/>
                        </a:rPr>
                        <a:t>UST</a:t>
                      </a:r>
                      <a:r>
                        <a:rPr sz="1800" spc="-5" dirty="0">
                          <a:solidFill>
                            <a:schemeClr val="bg1"/>
                          </a:solidFill>
                          <a:latin typeface="Calibri"/>
                          <a:cs typeface="Calibri"/>
                        </a:rPr>
                        <a:t> </a:t>
                      </a:r>
                      <a:r>
                        <a:rPr sz="1800" spc="-10" dirty="0">
                          <a:solidFill>
                            <a:schemeClr val="bg1"/>
                          </a:solidFill>
                          <a:latin typeface="Calibri"/>
                          <a:cs typeface="Calibri"/>
                        </a:rPr>
                        <a:t>removal</a:t>
                      </a:r>
                      <a:endParaRPr sz="1800" dirty="0">
                        <a:solidFill>
                          <a:schemeClr val="bg1"/>
                        </a:solidFill>
                        <a:latin typeface="Calibri"/>
                        <a:cs typeface="Calibri"/>
                      </a:endParaRPr>
                    </a:p>
                  </a:txBody>
                  <a:tcPr marL="0" marR="0" marT="22860" marB="0"/>
                </a:tc>
                <a:tc>
                  <a:txBody>
                    <a:bodyPr/>
                    <a:lstStyle/>
                    <a:p>
                      <a:pPr marL="68580">
                        <a:lnSpc>
                          <a:spcPct val="100000"/>
                        </a:lnSpc>
                        <a:spcBef>
                          <a:spcPts val="180"/>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2</a:t>
                      </a:r>
                      <a:r>
                        <a:rPr sz="1800" spc="-15" dirty="0">
                          <a:solidFill>
                            <a:schemeClr val="bg1"/>
                          </a:solidFill>
                          <a:latin typeface="Calibri"/>
                          <a:cs typeface="Calibri"/>
                        </a:rPr>
                        <a:t> </a:t>
                      </a:r>
                      <a:r>
                        <a:rPr sz="1800" dirty="0">
                          <a:solidFill>
                            <a:schemeClr val="bg1"/>
                          </a:solidFill>
                          <a:latin typeface="Calibri"/>
                          <a:cs typeface="Calibri"/>
                        </a:rPr>
                        <a:t>(CM</a:t>
                      </a:r>
                      <a:r>
                        <a:rPr sz="1800" spc="-10" dirty="0">
                          <a:solidFill>
                            <a:schemeClr val="bg1"/>
                          </a:solidFill>
                          <a:latin typeface="Calibri"/>
                          <a:cs typeface="Calibri"/>
                        </a:rPr>
                        <a:t> </a:t>
                      </a:r>
                      <a:r>
                        <a:rPr sz="1800" dirty="0">
                          <a:solidFill>
                            <a:schemeClr val="bg1"/>
                          </a:solidFill>
                          <a:latin typeface="Calibri"/>
                          <a:cs typeface="Calibri"/>
                        </a:rPr>
                        <a:t>Midcon</a:t>
                      </a:r>
                      <a:r>
                        <a:rPr sz="1800" spc="-20" dirty="0">
                          <a:solidFill>
                            <a:schemeClr val="bg1"/>
                          </a:solidFill>
                          <a:latin typeface="Calibri"/>
                          <a:cs typeface="Calibri"/>
                        </a:rPr>
                        <a:t> </a:t>
                      </a:r>
                      <a:r>
                        <a:rPr sz="1800" spc="-25" dirty="0">
                          <a:solidFill>
                            <a:schemeClr val="bg1"/>
                          </a:solidFill>
                          <a:latin typeface="Calibri"/>
                          <a:cs typeface="Calibri"/>
                        </a:rPr>
                        <a:t>1)</a:t>
                      </a:r>
                      <a:endParaRPr sz="1800" dirty="0">
                        <a:solidFill>
                          <a:schemeClr val="bg1"/>
                        </a:solidFill>
                        <a:latin typeface="Calibri"/>
                        <a:cs typeface="Calibri"/>
                      </a:endParaRPr>
                    </a:p>
                  </a:txBody>
                  <a:tcPr marL="0" marR="0" marT="22860" marB="0"/>
                </a:tc>
                <a:tc>
                  <a:txBody>
                    <a:bodyPr/>
                    <a:lstStyle/>
                    <a:p>
                      <a:pPr marL="69215">
                        <a:lnSpc>
                          <a:spcPct val="100000"/>
                        </a:lnSpc>
                        <a:spcBef>
                          <a:spcPts val="180"/>
                        </a:spcBef>
                      </a:pPr>
                      <a:r>
                        <a:rPr sz="1800" spc="-10" dirty="0">
                          <a:solidFill>
                            <a:schemeClr val="bg1"/>
                          </a:solidFill>
                          <a:latin typeface="Calibri"/>
                          <a:cs typeface="Calibri"/>
                        </a:rPr>
                        <a:t>Q2-</a:t>
                      </a:r>
                      <a:r>
                        <a:rPr sz="1800" spc="-20" dirty="0">
                          <a:solidFill>
                            <a:schemeClr val="bg1"/>
                          </a:solidFill>
                          <a:latin typeface="Calibri"/>
                          <a:cs typeface="Calibri"/>
                        </a:rPr>
                        <a:t>2022</a:t>
                      </a:r>
                      <a:endParaRPr sz="1800">
                        <a:solidFill>
                          <a:schemeClr val="bg1"/>
                        </a:solidFill>
                        <a:latin typeface="Calibri"/>
                        <a:cs typeface="Calibri"/>
                      </a:endParaRPr>
                    </a:p>
                  </a:txBody>
                  <a:tcPr marL="0" marR="0" marT="22860" marB="0"/>
                </a:tc>
                <a:extLst>
                  <a:ext uri="{0D108BD9-81ED-4DB2-BD59-A6C34878D82A}">
                    <a16:rowId xmlns:a16="http://schemas.microsoft.com/office/drawing/2014/main" val="3909649608"/>
                  </a:ext>
                </a:extLst>
              </a:tr>
              <a:tr h="370840">
                <a:tc>
                  <a:txBody>
                    <a:bodyPr/>
                    <a:lstStyle/>
                    <a:p>
                      <a:pPr marL="67945">
                        <a:lnSpc>
                          <a:spcPct val="100000"/>
                        </a:lnSpc>
                        <a:spcBef>
                          <a:spcPts val="185"/>
                        </a:spcBef>
                      </a:pPr>
                      <a:r>
                        <a:rPr sz="1800" spc="-10" dirty="0">
                          <a:solidFill>
                            <a:schemeClr val="bg1"/>
                          </a:solidFill>
                          <a:latin typeface="Calibri"/>
                          <a:cs typeface="Calibri"/>
                        </a:rPr>
                        <a:t>Traction</a:t>
                      </a:r>
                      <a:r>
                        <a:rPr sz="1800" spc="-60" dirty="0">
                          <a:solidFill>
                            <a:schemeClr val="bg1"/>
                          </a:solidFill>
                          <a:latin typeface="Calibri"/>
                          <a:cs typeface="Calibri"/>
                        </a:rPr>
                        <a:t> </a:t>
                      </a:r>
                      <a:r>
                        <a:rPr sz="1800" dirty="0">
                          <a:solidFill>
                            <a:schemeClr val="bg1"/>
                          </a:solidFill>
                          <a:latin typeface="Calibri"/>
                          <a:cs typeface="Calibri"/>
                        </a:rPr>
                        <a:t>Power</a:t>
                      </a:r>
                      <a:r>
                        <a:rPr sz="1800" spc="-65" dirty="0">
                          <a:solidFill>
                            <a:schemeClr val="bg1"/>
                          </a:solidFill>
                          <a:latin typeface="Calibri"/>
                          <a:cs typeface="Calibri"/>
                        </a:rPr>
                        <a:t> </a:t>
                      </a:r>
                      <a:r>
                        <a:rPr sz="1800" spc="-10" dirty="0">
                          <a:solidFill>
                            <a:schemeClr val="bg1"/>
                          </a:solidFill>
                          <a:latin typeface="Calibri"/>
                          <a:cs typeface="Calibri"/>
                        </a:rPr>
                        <a:t>Upgrades</a:t>
                      </a:r>
                      <a:endParaRPr sz="1800">
                        <a:solidFill>
                          <a:schemeClr val="bg1"/>
                        </a:solidFill>
                        <a:latin typeface="Calibri"/>
                        <a:cs typeface="Calibri"/>
                      </a:endParaRPr>
                    </a:p>
                  </a:txBody>
                  <a:tcPr marL="0" marR="0" marT="23495" marB="0"/>
                </a:tc>
                <a:tc>
                  <a:txBody>
                    <a:bodyPr/>
                    <a:lstStyle/>
                    <a:p>
                      <a:pPr marL="68580">
                        <a:lnSpc>
                          <a:spcPct val="100000"/>
                        </a:lnSpc>
                        <a:spcBef>
                          <a:spcPts val="185"/>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1</a:t>
                      </a:r>
                      <a:r>
                        <a:rPr sz="1800" spc="-15" dirty="0">
                          <a:solidFill>
                            <a:schemeClr val="bg1"/>
                          </a:solidFill>
                          <a:latin typeface="Calibri"/>
                          <a:cs typeface="Calibri"/>
                        </a:rPr>
                        <a:t> </a:t>
                      </a:r>
                      <a:r>
                        <a:rPr sz="1800" dirty="0">
                          <a:solidFill>
                            <a:schemeClr val="bg1"/>
                          </a:solidFill>
                          <a:latin typeface="Calibri"/>
                          <a:cs typeface="Calibri"/>
                        </a:rPr>
                        <a:t>(CM</a:t>
                      </a:r>
                      <a:r>
                        <a:rPr sz="1800" spc="-10" dirty="0">
                          <a:solidFill>
                            <a:schemeClr val="bg1"/>
                          </a:solidFill>
                          <a:latin typeface="Calibri"/>
                          <a:cs typeface="Calibri"/>
                        </a:rPr>
                        <a:t> </a:t>
                      </a:r>
                      <a:r>
                        <a:rPr sz="1800" dirty="0">
                          <a:solidFill>
                            <a:schemeClr val="bg1"/>
                          </a:solidFill>
                          <a:latin typeface="Calibri"/>
                          <a:cs typeface="Calibri"/>
                        </a:rPr>
                        <a:t>Midcon</a:t>
                      </a:r>
                      <a:r>
                        <a:rPr sz="1800" spc="-20" dirty="0">
                          <a:solidFill>
                            <a:schemeClr val="bg1"/>
                          </a:solidFill>
                          <a:latin typeface="Calibri"/>
                          <a:cs typeface="Calibri"/>
                        </a:rPr>
                        <a:t> </a:t>
                      </a:r>
                      <a:r>
                        <a:rPr sz="1800" spc="-25" dirty="0">
                          <a:solidFill>
                            <a:schemeClr val="bg1"/>
                          </a:solidFill>
                          <a:latin typeface="Calibri"/>
                          <a:cs typeface="Calibri"/>
                        </a:rPr>
                        <a:t>2)</a:t>
                      </a:r>
                      <a:endParaRPr sz="1800" dirty="0">
                        <a:solidFill>
                          <a:schemeClr val="bg1"/>
                        </a:solidFill>
                        <a:latin typeface="Calibri"/>
                        <a:cs typeface="Calibri"/>
                      </a:endParaRPr>
                    </a:p>
                  </a:txBody>
                  <a:tcPr marL="0" marR="0" marT="23495" marB="0"/>
                </a:tc>
                <a:tc>
                  <a:txBody>
                    <a:bodyPr/>
                    <a:lstStyle/>
                    <a:p>
                      <a:pPr marL="69215">
                        <a:lnSpc>
                          <a:spcPct val="100000"/>
                        </a:lnSpc>
                        <a:spcBef>
                          <a:spcPts val="185"/>
                        </a:spcBef>
                      </a:pPr>
                      <a:r>
                        <a:rPr sz="1800" spc="-10" dirty="0">
                          <a:solidFill>
                            <a:schemeClr val="bg1"/>
                          </a:solidFill>
                          <a:latin typeface="Calibri"/>
                          <a:cs typeface="Calibri"/>
                        </a:rPr>
                        <a:t>Q3-</a:t>
                      </a:r>
                      <a:r>
                        <a:rPr sz="1800" spc="-20" dirty="0">
                          <a:solidFill>
                            <a:schemeClr val="bg1"/>
                          </a:solidFill>
                          <a:latin typeface="Calibri"/>
                          <a:cs typeface="Calibri"/>
                        </a:rPr>
                        <a:t>2022</a:t>
                      </a:r>
                      <a:endParaRPr sz="1800">
                        <a:solidFill>
                          <a:schemeClr val="bg1"/>
                        </a:solidFill>
                        <a:latin typeface="Calibri"/>
                        <a:cs typeface="Calibri"/>
                      </a:endParaRPr>
                    </a:p>
                  </a:txBody>
                  <a:tcPr marL="0" marR="0" marT="23495" marB="0"/>
                </a:tc>
                <a:extLst>
                  <a:ext uri="{0D108BD9-81ED-4DB2-BD59-A6C34878D82A}">
                    <a16:rowId xmlns:a16="http://schemas.microsoft.com/office/drawing/2014/main" val="1109483508"/>
                  </a:ext>
                </a:extLst>
              </a:tr>
              <a:tr h="370840">
                <a:tc>
                  <a:txBody>
                    <a:bodyPr/>
                    <a:lstStyle/>
                    <a:p>
                      <a:pPr marL="67945">
                        <a:lnSpc>
                          <a:spcPct val="100000"/>
                        </a:lnSpc>
                        <a:spcBef>
                          <a:spcPts val="185"/>
                        </a:spcBef>
                      </a:pPr>
                      <a:r>
                        <a:rPr sz="1800" dirty="0">
                          <a:solidFill>
                            <a:schemeClr val="bg1"/>
                          </a:solidFill>
                          <a:latin typeface="Calibri"/>
                          <a:cs typeface="Calibri"/>
                        </a:rPr>
                        <a:t>Kedzie</a:t>
                      </a:r>
                      <a:r>
                        <a:rPr sz="1800" spc="-45" dirty="0">
                          <a:solidFill>
                            <a:schemeClr val="bg1"/>
                          </a:solidFill>
                          <a:latin typeface="Calibri"/>
                          <a:cs typeface="Calibri"/>
                        </a:rPr>
                        <a:t> </a:t>
                      </a:r>
                      <a:r>
                        <a:rPr sz="1800" spc="-10" dirty="0">
                          <a:solidFill>
                            <a:schemeClr val="bg1"/>
                          </a:solidFill>
                          <a:latin typeface="Calibri"/>
                          <a:cs typeface="Calibri"/>
                        </a:rPr>
                        <a:t>Garage</a:t>
                      </a:r>
                      <a:endParaRPr sz="1800">
                        <a:solidFill>
                          <a:schemeClr val="bg1"/>
                        </a:solidFill>
                        <a:latin typeface="Calibri"/>
                        <a:cs typeface="Calibri"/>
                      </a:endParaRPr>
                    </a:p>
                  </a:txBody>
                  <a:tcPr marL="0" marR="0" marT="23495" marB="0"/>
                </a:tc>
                <a:tc>
                  <a:txBody>
                    <a:bodyPr/>
                    <a:lstStyle/>
                    <a:p>
                      <a:pPr marL="68580">
                        <a:lnSpc>
                          <a:spcPct val="100000"/>
                        </a:lnSpc>
                        <a:spcBef>
                          <a:spcPts val="185"/>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2</a:t>
                      </a:r>
                      <a:r>
                        <a:rPr sz="1800" spc="-15" dirty="0">
                          <a:solidFill>
                            <a:schemeClr val="bg1"/>
                          </a:solidFill>
                          <a:latin typeface="Calibri"/>
                          <a:cs typeface="Calibri"/>
                        </a:rPr>
                        <a:t> </a:t>
                      </a:r>
                      <a:r>
                        <a:rPr sz="1800" dirty="0">
                          <a:solidFill>
                            <a:schemeClr val="bg1"/>
                          </a:solidFill>
                          <a:latin typeface="Calibri"/>
                          <a:cs typeface="Calibri"/>
                        </a:rPr>
                        <a:t>(CM</a:t>
                      </a:r>
                      <a:r>
                        <a:rPr sz="1800" spc="-10" dirty="0">
                          <a:solidFill>
                            <a:schemeClr val="bg1"/>
                          </a:solidFill>
                          <a:latin typeface="Calibri"/>
                          <a:cs typeface="Calibri"/>
                        </a:rPr>
                        <a:t> </a:t>
                      </a:r>
                      <a:r>
                        <a:rPr sz="1800" dirty="0">
                          <a:solidFill>
                            <a:schemeClr val="bg1"/>
                          </a:solidFill>
                          <a:latin typeface="Calibri"/>
                          <a:cs typeface="Calibri"/>
                        </a:rPr>
                        <a:t>Midcon</a:t>
                      </a:r>
                      <a:r>
                        <a:rPr sz="1800" spc="-20" dirty="0">
                          <a:solidFill>
                            <a:schemeClr val="bg1"/>
                          </a:solidFill>
                          <a:latin typeface="Calibri"/>
                          <a:cs typeface="Calibri"/>
                        </a:rPr>
                        <a:t> </a:t>
                      </a:r>
                      <a:r>
                        <a:rPr sz="1800" spc="-25" dirty="0">
                          <a:solidFill>
                            <a:schemeClr val="bg1"/>
                          </a:solidFill>
                          <a:latin typeface="Calibri"/>
                          <a:cs typeface="Calibri"/>
                        </a:rPr>
                        <a:t>1)</a:t>
                      </a:r>
                      <a:endParaRPr sz="1800" dirty="0">
                        <a:solidFill>
                          <a:schemeClr val="bg1"/>
                        </a:solidFill>
                        <a:latin typeface="Calibri"/>
                        <a:cs typeface="Calibri"/>
                      </a:endParaRPr>
                    </a:p>
                  </a:txBody>
                  <a:tcPr marL="0" marR="0" marT="23495" marB="0"/>
                </a:tc>
                <a:tc>
                  <a:txBody>
                    <a:bodyPr/>
                    <a:lstStyle/>
                    <a:p>
                      <a:pPr marL="69215">
                        <a:lnSpc>
                          <a:spcPct val="100000"/>
                        </a:lnSpc>
                        <a:spcBef>
                          <a:spcPts val="185"/>
                        </a:spcBef>
                      </a:pPr>
                      <a:r>
                        <a:rPr sz="1800" spc="-10" dirty="0">
                          <a:solidFill>
                            <a:schemeClr val="bg1"/>
                          </a:solidFill>
                          <a:latin typeface="Calibri"/>
                          <a:cs typeface="Calibri"/>
                        </a:rPr>
                        <a:t>Q3-</a:t>
                      </a:r>
                      <a:r>
                        <a:rPr sz="1800" spc="-20" dirty="0">
                          <a:solidFill>
                            <a:schemeClr val="bg1"/>
                          </a:solidFill>
                          <a:latin typeface="Calibri"/>
                          <a:cs typeface="Calibri"/>
                        </a:rPr>
                        <a:t>2022</a:t>
                      </a:r>
                      <a:endParaRPr sz="1800">
                        <a:solidFill>
                          <a:schemeClr val="bg1"/>
                        </a:solidFill>
                        <a:latin typeface="Calibri"/>
                        <a:cs typeface="Calibri"/>
                      </a:endParaRPr>
                    </a:p>
                  </a:txBody>
                  <a:tcPr marL="0" marR="0" marT="23495" marB="0"/>
                </a:tc>
                <a:extLst>
                  <a:ext uri="{0D108BD9-81ED-4DB2-BD59-A6C34878D82A}">
                    <a16:rowId xmlns:a16="http://schemas.microsoft.com/office/drawing/2014/main" val="200947433"/>
                  </a:ext>
                </a:extLst>
              </a:tr>
              <a:tr h="370840">
                <a:tc>
                  <a:txBody>
                    <a:bodyPr/>
                    <a:lstStyle/>
                    <a:p>
                      <a:pPr marL="67945">
                        <a:lnSpc>
                          <a:spcPct val="100000"/>
                        </a:lnSpc>
                        <a:spcBef>
                          <a:spcPts val="185"/>
                        </a:spcBef>
                      </a:pPr>
                      <a:r>
                        <a:rPr sz="1800" dirty="0">
                          <a:solidFill>
                            <a:schemeClr val="bg1"/>
                          </a:solidFill>
                          <a:latin typeface="Calibri"/>
                          <a:cs typeface="Calibri"/>
                        </a:rPr>
                        <a:t>Lake</a:t>
                      </a:r>
                      <a:r>
                        <a:rPr sz="1800" spc="-45" dirty="0">
                          <a:solidFill>
                            <a:schemeClr val="bg1"/>
                          </a:solidFill>
                          <a:latin typeface="Calibri"/>
                          <a:cs typeface="Calibri"/>
                        </a:rPr>
                        <a:t> </a:t>
                      </a:r>
                      <a:r>
                        <a:rPr sz="1800" spc="-20" dirty="0">
                          <a:solidFill>
                            <a:schemeClr val="bg1"/>
                          </a:solidFill>
                          <a:latin typeface="Calibri"/>
                          <a:cs typeface="Calibri"/>
                        </a:rPr>
                        <a:t>Track</a:t>
                      </a:r>
                      <a:r>
                        <a:rPr sz="1800" spc="-50" dirty="0">
                          <a:solidFill>
                            <a:schemeClr val="bg1"/>
                          </a:solidFill>
                          <a:latin typeface="Calibri"/>
                          <a:cs typeface="Calibri"/>
                        </a:rPr>
                        <a:t> </a:t>
                      </a:r>
                      <a:r>
                        <a:rPr sz="1800" spc="-10" dirty="0">
                          <a:solidFill>
                            <a:schemeClr val="bg1"/>
                          </a:solidFill>
                          <a:latin typeface="Calibri"/>
                          <a:cs typeface="Calibri"/>
                        </a:rPr>
                        <a:t>Improvements</a:t>
                      </a:r>
                      <a:endParaRPr sz="1800" dirty="0">
                        <a:solidFill>
                          <a:schemeClr val="bg1"/>
                        </a:solidFill>
                        <a:latin typeface="Calibri"/>
                        <a:cs typeface="Calibri"/>
                      </a:endParaRPr>
                    </a:p>
                  </a:txBody>
                  <a:tcPr marL="0" marR="0" marT="23495" marB="0"/>
                </a:tc>
                <a:tc>
                  <a:txBody>
                    <a:bodyPr/>
                    <a:lstStyle/>
                    <a:p>
                      <a:pPr marL="68580">
                        <a:lnSpc>
                          <a:spcPct val="100000"/>
                        </a:lnSpc>
                        <a:spcBef>
                          <a:spcPts val="185"/>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1</a:t>
                      </a:r>
                      <a:r>
                        <a:rPr sz="1800" spc="-15" dirty="0">
                          <a:solidFill>
                            <a:schemeClr val="bg1"/>
                          </a:solidFill>
                          <a:latin typeface="Calibri"/>
                          <a:cs typeface="Calibri"/>
                        </a:rPr>
                        <a:t> </a:t>
                      </a:r>
                      <a:r>
                        <a:rPr sz="1800" dirty="0">
                          <a:solidFill>
                            <a:schemeClr val="bg1"/>
                          </a:solidFill>
                          <a:latin typeface="Calibri"/>
                          <a:cs typeface="Calibri"/>
                        </a:rPr>
                        <a:t>(CM</a:t>
                      </a:r>
                      <a:r>
                        <a:rPr sz="1800" spc="-10" dirty="0">
                          <a:solidFill>
                            <a:schemeClr val="bg1"/>
                          </a:solidFill>
                          <a:latin typeface="Calibri"/>
                          <a:cs typeface="Calibri"/>
                        </a:rPr>
                        <a:t> </a:t>
                      </a:r>
                      <a:r>
                        <a:rPr sz="1800" dirty="0">
                          <a:solidFill>
                            <a:schemeClr val="bg1"/>
                          </a:solidFill>
                          <a:latin typeface="Calibri"/>
                          <a:cs typeface="Calibri"/>
                        </a:rPr>
                        <a:t>Midcon</a:t>
                      </a:r>
                      <a:r>
                        <a:rPr sz="1800" spc="-20" dirty="0">
                          <a:solidFill>
                            <a:schemeClr val="bg1"/>
                          </a:solidFill>
                          <a:latin typeface="Calibri"/>
                          <a:cs typeface="Calibri"/>
                        </a:rPr>
                        <a:t> </a:t>
                      </a:r>
                      <a:r>
                        <a:rPr sz="1800" spc="-25" dirty="0">
                          <a:solidFill>
                            <a:schemeClr val="bg1"/>
                          </a:solidFill>
                          <a:latin typeface="Calibri"/>
                          <a:cs typeface="Calibri"/>
                        </a:rPr>
                        <a:t>2)</a:t>
                      </a:r>
                      <a:endParaRPr sz="1800" dirty="0">
                        <a:solidFill>
                          <a:schemeClr val="bg1"/>
                        </a:solidFill>
                        <a:latin typeface="Calibri"/>
                        <a:cs typeface="Calibri"/>
                      </a:endParaRPr>
                    </a:p>
                  </a:txBody>
                  <a:tcPr marL="0" marR="0" marT="23495" marB="0"/>
                </a:tc>
                <a:tc>
                  <a:txBody>
                    <a:bodyPr/>
                    <a:lstStyle/>
                    <a:p>
                      <a:pPr marL="69215">
                        <a:lnSpc>
                          <a:spcPct val="100000"/>
                        </a:lnSpc>
                        <a:spcBef>
                          <a:spcPts val="185"/>
                        </a:spcBef>
                      </a:pPr>
                      <a:r>
                        <a:rPr sz="1800" spc="-10" dirty="0">
                          <a:solidFill>
                            <a:schemeClr val="bg1"/>
                          </a:solidFill>
                          <a:latin typeface="Calibri"/>
                          <a:cs typeface="Calibri"/>
                        </a:rPr>
                        <a:t>Q3-</a:t>
                      </a:r>
                      <a:r>
                        <a:rPr sz="1800" spc="-20" dirty="0">
                          <a:solidFill>
                            <a:schemeClr val="bg1"/>
                          </a:solidFill>
                          <a:latin typeface="Calibri"/>
                          <a:cs typeface="Calibri"/>
                        </a:rPr>
                        <a:t>2022</a:t>
                      </a:r>
                      <a:endParaRPr sz="1800">
                        <a:solidFill>
                          <a:schemeClr val="bg1"/>
                        </a:solidFill>
                        <a:latin typeface="Calibri"/>
                        <a:cs typeface="Calibri"/>
                      </a:endParaRPr>
                    </a:p>
                  </a:txBody>
                  <a:tcPr marL="0" marR="0" marT="23495" marB="0"/>
                </a:tc>
                <a:extLst>
                  <a:ext uri="{0D108BD9-81ED-4DB2-BD59-A6C34878D82A}">
                    <a16:rowId xmlns:a16="http://schemas.microsoft.com/office/drawing/2014/main" val="1965567531"/>
                  </a:ext>
                </a:extLst>
              </a:tr>
              <a:tr h="370840">
                <a:tc>
                  <a:txBody>
                    <a:bodyPr/>
                    <a:lstStyle/>
                    <a:p>
                      <a:pPr marL="67945">
                        <a:lnSpc>
                          <a:spcPct val="100000"/>
                        </a:lnSpc>
                        <a:spcBef>
                          <a:spcPts val="185"/>
                        </a:spcBef>
                      </a:pPr>
                      <a:r>
                        <a:rPr sz="1800" dirty="0">
                          <a:solidFill>
                            <a:schemeClr val="bg1"/>
                          </a:solidFill>
                          <a:latin typeface="Calibri"/>
                          <a:cs typeface="Calibri"/>
                        </a:rPr>
                        <a:t>Cicero</a:t>
                      </a:r>
                      <a:r>
                        <a:rPr sz="1800" spc="-45" dirty="0">
                          <a:solidFill>
                            <a:schemeClr val="bg1"/>
                          </a:solidFill>
                          <a:latin typeface="Calibri"/>
                          <a:cs typeface="Calibri"/>
                        </a:rPr>
                        <a:t> </a:t>
                      </a:r>
                      <a:r>
                        <a:rPr sz="1800" dirty="0">
                          <a:solidFill>
                            <a:schemeClr val="bg1"/>
                          </a:solidFill>
                          <a:latin typeface="Calibri"/>
                          <a:cs typeface="Calibri"/>
                        </a:rPr>
                        <a:t>Grade</a:t>
                      </a:r>
                      <a:r>
                        <a:rPr sz="1800" spc="-40" dirty="0">
                          <a:solidFill>
                            <a:schemeClr val="bg1"/>
                          </a:solidFill>
                          <a:latin typeface="Calibri"/>
                          <a:cs typeface="Calibri"/>
                        </a:rPr>
                        <a:t> </a:t>
                      </a:r>
                      <a:r>
                        <a:rPr sz="1800" spc="-10" dirty="0">
                          <a:solidFill>
                            <a:schemeClr val="bg1"/>
                          </a:solidFill>
                          <a:latin typeface="Calibri"/>
                          <a:cs typeface="Calibri"/>
                        </a:rPr>
                        <a:t>Crossing</a:t>
                      </a:r>
                      <a:endParaRPr sz="1800">
                        <a:solidFill>
                          <a:schemeClr val="bg1"/>
                        </a:solidFill>
                        <a:latin typeface="Calibri"/>
                        <a:cs typeface="Calibri"/>
                      </a:endParaRPr>
                    </a:p>
                  </a:txBody>
                  <a:tcPr marL="0" marR="0" marT="23495" marB="0"/>
                </a:tc>
                <a:tc>
                  <a:txBody>
                    <a:bodyPr/>
                    <a:lstStyle/>
                    <a:p>
                      <a:pPr marL="68580">
                        <a:lnSpc>
                          <a:spcPct val="100000"/>
                        </a:lnSpc>
                        <a:spcBef>
                          <a:spcPts val="185"/>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2</a:t>
                      </a:r>
                      <a:r>
                        <a:rPr sz="1800" spc="-15" dirty="0">
                          <a:solidFill>
                            <a:schemeClr val="bg1"/>
                          </a:solidFill>
                          <a:latin typeface="Calibri"/>
                          <a:cs typeface="Calibri"/>
                        </a:rPr>
                        <a:t> </a:t>
                      </a:r>
                      <a:r>
                        <a:rPr sz="1800" dirty="0">
                          <a:solidFill>
                            <a:schemeClr val="bg1"/>
                          </a:solidFill>
                          <a:latin typeface="Calibri"/>
                          <a:cs typeface="Calibri"/>
                        </a:rPr>
                        <a:t>(CM</a:t>
                      </a:r>
                      <a:r>
                        <a:rPr sz="1800" spc="-10" dirty="0">
                          <a:solidFill>
                            <a:schemeClr val="bg1"/>
                          </a:solidFill>
                          <a:latin typeface="Calibri"/>
                          <a:cs typeface="Calibri"/>
                        </a:rPr>
                        <a:t> </a:t>
                      </a:r>
                      <a:r>
                        <a:rPr sz="1800" dirty="0">
                          <a:solidFill>
                            <a:schemeClr val="bg1"/>
                          </a:solidFill>
                          <a:latin typeface="Calibri"/>
                          <a:cs typeface="Calibri"/>
                        </a:rPr>
                        <a:t>Midcon</a:t>
                      </a:r>
                      <a:r>
                        <a:rPr sz="1800" spc="-20" dirty="0">
                          <a:solidFill>
                            <a:schemeClr val="bg1"/>
                          </a:solidFill>
                          <a:latin typeface="Calibri"/>
                          <a:cs typeface="Calibri"/>
                        </a:rPr>
                        <a:t> </a:t>
                      </a:r>
                      <a:r>
                        <a:rPr sz="1800" spc="-25" dirty="0">
                          <a:solidFill>
                            <a:schemeClr val="bg1"/>
                          </a:solidFill>
                          <a:latin typeface="Calibri"/>
                          <a:cs typeface="Calibri"/>
                        </a:rPr>
                        <a:t>2)</a:t>
                      </a:r>
                      <a:endParaRPr sz="1800" dirty="0">
                        <a:solidFill>
                          <a:schemeClr val="bg1"/>
                        </a:solidFill>
                        <a:latin typeface="Calibri"/>
                        <a:cs typeface="Calibri"/>
                      </a:endParaRPr>
                    </a:p>
                  </a:txBody>
                  <a:tcPr marL="0" marR="0" marT="23495" marB="0"/>
                </a:tc>
                <a:tc>
                  <a:txBody>
                    <a:bodyPr/>
                    <a:lstStyle/>
                    <a:p>
                      <a:pPr marL="69215">
                        <a:lnSpc>
                          <a:spcPct val="100000"/>
                        </a:lnSpc>
                        <a:spcBef>
                          <a:spcPts val="185"/>
                        </a:spcBef>
                      </a:pPr>
                      <a:r>
                        <a:rPr sz="1800" spc="-10" dirty="0">
                          <a:solidFill>
                            <a:schemeClr val="bg1"/>
                          </a:solidFill>
                          <a:latin typeface="Calibri"/>
                          <a:cs typeface="Calibri"/>
                        </a:rPr>
                        <a:t>Q4-</a:t>
                      </a:r>
                      <a:r>
                        <a:rPr sz="1800" spc="-20" dirty="0">
                          <a:solidFill>
                            <a:schemeClr val="bg1"/>
                          </a:solidFill>
                          <a:latin typeface="Calibri"/>
                          <a:cs typeface="Calibri"/>
                        </a:rPr>
                        <a:t>2022</a:t>
                      </a:r>
                      <a:endParaRPr sz="1800" dirty="0">
                        <a:solidFill>
                          <a:schemeClr val="bg1"/>
                        </a:solidFill>
                        <a:latin typeface="Calibri"/>
                        <a:cs typeface="Calibri"/>
                      </a:endParaRPr>
                    </a:p>
                  </a:txBody>
                  <a:tcPr marL="0" marR="0" marT="23495" marB="0"/>
                </a:tc>
                <a:extLst>
                  <a:ext uri="{0D108BD9-81ED-4DB2-BD59-A6C34878D82A}">
                    <a16:rowId xmlns:a16="http://schemas.microsoft.com/office/drawing/2014/main" val="516278709"/>
                  </a:ext>
                </a:extLst>
              </a:tr>
              <a:tr h="370840">
                <a:tc>
                  <a:txBody>
                    <a:bodyPr/>
                    <a:lstStyle/>
                    <a:p>
                      <a:pPr marL="67945">
                        <a:lnSpc>
                          <a:spcPct val="100000"/>
                        </a:lnSpc>
                        <a:spcBef>
                          <a:spcPts val="185"/>
                        </a:spcBef>
                      </a:pPr>
                      <a:r>
                        <a:rPr sz="1800" dirty="0">
                          <a:solidFill>
                            <a:schemeClr val="bg1"/>
                          </a:solidFill>
                          <a:latin typeface="Calibri"/>
                          <a:cs typeface="Calibri"/>
                        </a:rPr>
                        <a:t>Forest</a:t>
                      </a:r>
                      <a:r>
                        <a:rPr sz="1800" spc="-60" dirty="0">
                          <a:solidFill>
                            <a:schemeClr val="bg1"/>
                          </a:solidFill>
                          <a:latin typeface="Calibri"/>
                          <a:cs typeface="Calibri"/>
                        </a:rPr>
                        <a:t> </a:t>
                      </a:r>
                      <a:r>
                        <a:rPr sz="1800" dirty="0">
                          <a:solidFill>
                            <a:schemeClr val="bg1"/>
                          </a:solidFill>
                          <a:latin typeface="Calibri"/>
                          <a:cs typeface="Calibri"/>
                        </a:rPr>
                        <a:t>Park</a:t>
                      </a:r>
                      <a:r>
                        <a:rPr sz="1800" spc="-55" dirty="0">
                          <a:solidFill>
                            <a:schemeClr val="bg1"/>
                          </a:solidFill>
                          <a:latin typeface="Calibri"/>
                          <a:cs typeface="Calibri"/>
                        </a:rPr>
                        <a:t> </a:t>
                      </a:r>
                      <a:r>
                        <a:rPr sz="1800" spc="-20" dirty="0">
                          <a:solidFill>
                            <a:schemeClr val="bg1"/>
                          </a:solidFill>
                          <a:latin typeface="Calibri"/>
                          <a:cs typeface="Calibri"/>
                        </a:rPr>
                        <a:t>Yard</a:t>
                      </a:r>
                      <a:endParaRPr sz="1800">
                        <a:solidFill>
                          <a:schemeClr val="bg1"/>
                        </a:solidFill>
                        <a:latin typeface="Calibri"/>
                        <a:cs typeface="Calibri"/>
                      </a:endParaRPr>
                    </a:p>
                  </a:txBody>
                  <a:tcPr marL="0" marR="0" marT="23495" marB="0"/>
                </a:tc>
                <a:tc>
                  <a:txBody>
                    <a:bodyPr/>
                    <a:lstStyle/>
                    <a:p>
                      <a:pPr marL="68580">
                        <a:lnSpc>
                          <a:spcPct val="100000"/>
                        </a:lnSpc>
                        <a:spcBef>
                          <a:spcPts val="185"/>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1</a:t>
                      </a:r>
                      <a:r>
                        <a:rPr sz="1800" spc="-15" dirty="0">
                          <a:solidFill>
                            <a:schemeClr val="bg1"/>
                          </a:solidFill>
                          <a:latin typeface="Calibri"/>
                          <a:cs typeface="Calibri"/>
                        </a:rPr>
                        <a:t> </a:t>
                      </a:r>
                      <a:r>
                        <a:rPr sz="1800" dirty="0">
                          <a:solidFill>
                            <a:schemeClr val="bg1"/>
                          </a:solidFill>
                          <a:latin typeface="Calibri"/>
                          <a:cs typeface="Calibri"/>
                        </a:rPr>
                        <a:t>(CM</a:t>
                      </a:r>
                      <a:r>
                        <a:rPr sz="1800" spc="-10" dirty="0">
                          <a:solidFill>
                            <a:schemeClr val="bg1"/>
                          </a:solidFill>
                          <a:latin typeface="Calibri"/>
                          <a:cs typeface="Calibri"/>
                        </a:rPr>
                        <a:t> </a:t>
                      </a:r>
                      <a:r>
                        <a:rPr sz="1800" dirty="0">
                          <a:solidFill>
                            <a:schemeClr val="bg1"/>
                          </a:solidFill>
                          <a:latin typeface="Calibri"/>
                          <a:cs typeface="Calibri"/>
                        </a:rPr>
                        <a:t>Midcon</a:t>
                      </a:r>
                      <a:r>
                        <a:rPr sz="1800" spc="-20" dirty="0">
                          <a:solidFill>
                            <a:schemeClr val="bg1"/>
                          </a:solidFill>
                          <a:latin typeface="Calibri"/>
                          <a:cs typeface="Calibri"/>
                        </a:rPr>
                        <a:t> </a:t>
                      </a:r>
                      <a:r>
                        <a:rPr sz="1800" spc="-25" dirty="0">
                          <a:solidFill>
                            <a:schemeClr val="bg1"/>
                          </a:solidFill>
                          <a:latin typeface="Calibri"/>
                          <a:cs typeface="Calibri"/>
                        </a:rPr>
                        <a:t>2)</a:t>
                      </a:r>
                      <a:endParaRPr sz="1800" dirty="0">
                        <a:solidFill>
                          <a:schemeClr val="bg1"/>
                        </a:solidFill>
                        <a:latin typeface="Calibri"/>
                        <a:cs typeface="Calibri"/>
                      </a:endParaRPr>
                    </a:p>
                  </a:txBody>
                  <a:tcPr marL="0" marR="0" marT="23495" marB="0"/>
                </a:tc>
                <a:tc>
                  <a:txBody>
                    <a:bodyPr/>
                    <a:lstStyle/>
                    <a:p>
                      <a:pPr marL="69215">
                        <a:lnSpc>
                          <a:spcPct val="100000"/>
                        </a:lnSpc>
                        <a:spcBef>
                          <a:spcPts val="185"/>
                        </a:spcBef>
                      </a:pPr>
                      <a:r>
                        <a:rPr sz="1800" spc="-10" dirty="0">
                          <a:solidFill>
                            <a:schemeClr val="bg1"/>
                          </a:solidFill>
                          <a:latin typeface="Calibri"/>
                          <a:cs typeface="Calibri"/>
                        </a:rPr>
                        <a:t>Q4-</a:t>
                      </a:r>
                      <a:r>
                        <a:rPr sz="1800" spc="-20" dirty="0">
                          <a:solidFill>
                            <a:schemeClr val="bg1"/>
                          </a:solidFill>
                          <a:latin typeface="Calibri"/>
                          <a:cs typeface="Calibri"/>
                        </a:rPr>
                        <a:t>2022</a:t>
                      </a:r>
                      <a:endParaRPr sz="1800" dirty="0">
                        <a:solidFill>
                          <a:schemeClr val="bg1"/>
                        </a:solidFill>
                        <a:latin typeface="Calibri"/>
                        <a:cs typeface="Calibri"/>
                      </a:endParaRPr>
                    </a:p>
                  </a:txBody>
                  <a:tcPr marL="0" marR="0" marT="23495" marB="0"/>
                </a:tc>
                <a:extLst>
                  <a:ext uri="{0D108BD9-81ED-4DB2-BD59-A6C34878D82A}">
                    <a16:rowId xmlns:a16="http://schemas.microsoft.com/office/drawing/2014/main" val="3813623370"/>
                  </a:ext>
                </a:extLst>
              </a:tr>
              <a:tr h="370840">
                <a:tc>
                  <a:txBody>
                    <a:bodyPr/>
                    <a:lstStyle/>
                    <a:p>
                      <a:pPr marL="67945">
                        <a:lnSpc>
                          <a:spcPct val="100000"/>
                        </a:lnSpc>
                        <a:spcBef>
                          <a:spcPts val="185"/>
                        </a:spcBef>
                      </a:pPr>
                      <a:r>
                        <a:rPr sz="1800" dirty="0">
                          <a:solidFill>
                            <a:schemeClr val="bg1"/>
                          </a:solidFill>
                          <a:latin typeface="Calibri"/>
                          <a:cs typeface="Calibri"/>
                        </a:rPr>
                        <a:t>Substation</a:t>
                      </a:r>
                      <a:r>
                        <a:rPr sz="1800" spc="-50" dirty="0">
                          <a:solidFill>
                            <a:schemeClr val="bg1"/>
                          </a:solidFill>
                          <a:latin typeface="Calibri"/>
                          <a:cs typeface="Calibri"/>
                        </a:rPr>
                        <a:t> </a:t>
                      </a:r>
                      <a:r>
                        <a:rPr sz="1800" dirty="0">
                          <a:solidFill>
                            <a:schemeClr val="bg1"/>
                          </a:solidFill>
                          <a:latin typeface="Calibri"/>
                          <a:cs typeface="Calibri"/>
                        </a:rPr>
                        <a:t>Roofs,</a:t>
                      </a:r>
                      <a:r>
                        <a:rPr sz="1800" spc="-70" dirty="0">
                          <a:solidFill>
                            <a:schemeClr val="bg1"/>
                          </a:solidFill>
                          <a:latin typeface="Calibri"/>
                          <a:cs typeface="Calibri"/>
                        </a:rPr>
                        <a:t> </a:t>
                      </a:r>
                      <a:r>
                        <a:rPr sz="1800" dirty="0">
                          <a:solidFill>
                            <a:schemeClr val="bg1"/>
                          </a:solidFill>
                          <a:latin typeface="Calibri"/>
                          <a:cs typeface="Calibri"/>
                        </a:rPr>
                        <a:t>Phase</a:t>
                      </a:r>
                      <a:r>
                        <a:rPr sz="1800" spc="-40" dirty="0">
                          <a:solidFill>
                            <a:schemeClr val="bg1"/>
                          </a:solidFill>
                          <a:latin typeface="Calibri"/>
                          <a:cs typeface="Calibri"/>
                        </a:rPr>
                        <a:t> </a:t>
                      </a:r>
                      <a:r>
                        <a:rPr sz="1800" spc="-50" dirty="0">
                          <a:solidFill>
                            <a:schemeClr val="bg1"/>
                          </a:solidFill>
                          <a:latin typeface="Calibri"/>
                          <a:cs typeface="Calibri"/>
                        </a:rPr>
                        <a:t>2</a:t>
                      </a:r>
                      <a:endParaRPr sz="1800" dirty="0">
                        <a:solidFill>
                          <a:schemeClr val="bg1"/>
                        </a:solidFill>
                        <a:latin typeface="Calibri"/>
                        <a:cs typeface="Calibri"/>
                      </a:endParaRPr>
                    </a:p>
                  </a:txBody>
                  <a:tcPr marL="0" marR="0" marT="23495" marB="0"/>
                </a:tc>
                <a:tc>
                  <a:txBody>
                    <a:bodyPr/>
                    <a:lstStyle/>
                    <a:p>
                      <a:pPr marL="68580">
                        <a:lnSpc>
                          <a:spcPct val="100000"/>
                        </a:lnSpc>
                        <a:spcBef>
                          <a:spcPts val="185"/>
                        </a:spcBef>
                      </a:pPr>
                      <a:r>
                        <a:rPr sz="1800" dirty="0">
                          <a:solidFill>
                            <a:schemeClr val="bg1"/>
                          </a:solidFill>
                          <a:latin typeface="Calibri"/>
                          <a:cs typeface="Calibri"/>
                        </a:rPr>
                        <a:t>Tier</a:t>
                      </a:r>
                      <a:r>
                        <a:rPr sz="1800" spc="-25" dirty="0">
                          <a:solidFill>
                            <a:schemeClr val="bg1"/>
                          </a:solidFill>
                          <a:latin typeface="Calibri"/>
                          <a:cs typeface="Calibri"/>
                        </a:rPr>
                        <a:t> </a:t>
                      </a:r>
                      <a:r>
                        <a:rPr sz="1800" dirty="0">
                          <a:solidFill>
                            <a:schemeClr val="bg1"/>
                          </a:solidFill>
                          <a:latin typeface="Calibri"/>
                          <a:cs typeface="Calibri"/>
                        </a:rPr>
                        <a:t>2</a:t>
                      </a:r>
                      <a:r>
                        <a:rPr sz="1800" spc="-15" dirty="0">
                          <a:solidFill>
                            <a:schemeClr val="bg1"/>
                          </a:solidFill>
                          <a:latin typeface="Calibri"/>
                          <a:cs typeface="Calibri"/>
                        </a:rPr>
                        <a:t> </a:t>
                      </a:r>
                      <a:r>
                        <a:rPr sz="1800" dirty="0">
                          <a:solidFill>
                            <a:schemeClr val="bg1"/>
                          </a:solidFill>
                          <a:latin typeface="Calibri"/>
                          <a:cs typeface="Calibri"/>
                        </a:rPr>
                        <a:t>(CM</a:t>
                      </a:r>
                      <a:r>
                        <a:rPr sz="1800" spc="-10" dirty="0">
                          <a:solidFill>
                            <a:schemeClr val="bg1"/>
                          </a:solidFill>
                          <a:latin typeface="Calibri"/>
                          <a:cs typeface="Calibri"/>
                        </a:rPr>
                        <a:t> </a:t>
                      </a:r>
                      <a:r>
                        <a:rPr sz="1800" dirty="0">
                          <a:solidFill>
                            <a:schemeClr val="bg1"/>
                          </a:solidFill>
                          <a:latin typeface="Calibri"/>
                          <a:cs typeface="Calibri"/>
                        </a:rPr>
                        <a:t>Midcon</a:t>
                      </a:r>
                      <a:r>
                        <a:rPr sz="1800" spc="-20" dirty="0">
                          <a:solidFill>
                            <a:schemeClr val="bg1"/>
                          </a:solidFill>
                          <a:latin typeface="Calibri"/>
                          <a:cs typeface="Calibri"/>
                        </a:rPr>
                        <a:t> </a:t>
                      </a:r>
                      <a:r>
                        <a:rPr sz="1800" spc="-25" dirty="0">
                          <a:solidFill>
                            <a:schemeClr val="bg1"/>
                          </a:solidFill>
                          <a:latin typeface="Calibri"/>
                          <a:cs typeface="Calibri"/>
                        </a:rPr>
                        <a:t>1)</a:t>
                      </a:r>
                      <a:endParaRPr sz="1800" dirty="0">
                        <a:solidFill>
                          <a:schemeClr val="bg1"/>
                        </a:solidFill>
                        <a:latin typeface="Calibri"/>
                        <a:cs typeface="Calibri"/>
                      </a:endParaRPr>
                    </a:p>
                  </a:txBody>
                  <a:tcPr marL="0" marR="0" marT="23495" marB="0"/>
                </a:tc>
                <a:tc>
                  <a:txBody>
                    <a:bodyPr/>
                    <a:lstStyle/>
                    <a:p>
                      <a:pPr marL="69215">
                        <a:lnSpc>
                          <a:spcPct val="100000"/>
                        </a:lnSpc>
                        <a:spcBef>
                          <a:spcPts val="185"/>
                        </a:spcBef>
                      </a:pPr>
                      <a:r>
                        <a:rPr sz="1800" spc="-10" dirty="0">
                          <a:solidFill>
                            <a:schemeClr val="bg1"/>
                          </a:solidFill>
                          <a:latin typeface="Calibri"/>
                          <a:cs typeface="Calibri"/>
                        </a:rPr>
                        <a:t>Q4-</a:t>
                      </a:r>
                      <a:r>
                        <a:rPr sz="1800" spc="-20" dirty="0">
                          <a:solidFill>
                            <a:schemeClr val="bg1"/>
                          </a:solidFill>
                          <a:latin typeface="Calibri"/>
                          <a:cs typeface="Calibri"/>
                        </a:rPr>
                        <a:t>2022</a:t>
                      </a:r>
                      <a:endParaRPr sz="1800" dirty="0">
                        <a:solidFill>
                          <a:schemeClr val="bg1"/>
                        </a:solidFill>
                        <a:latin typeface="Calibri"/>
                        <a:cs typeface="Calibri"/>
                      </a:endParaRPr>
                    </a:p>
                  </a:txBody>
                  <a:tcPr marL="0" marR="0" marT="23495" marB="0"/>
                </a:tc>
                <a:extLst>
                  <a:ext uri="{0D108BD9-81ED-4DB2-BD59-A6C34878D82A}">
                    <a16:rowId xmlns:a16="http://schemas.microsoft.com/office/drawing/2014/main" val="548660894"/>
                  </a:ext>
                </a:extLst>
              </a:tr>
            </a:tbl>
          </a:graphicData>
        </a:graphic>
      </p:graphicFrame>
    </p:spTree>
    <p:extLst>
      <p:ext uri="{BB962C8B-B14F-4D97-AF65-F5344CB8AC3E}">
        <p14:creationId xmlns:p14="http://schemas.microsoft.com/office/powerpoint/2010/main" val="34845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75A497-98DA-45ED-8F60-1092193A0259}"/>
              </a:ext>
            </a:extLst>
          </p:cNvPr>
          <p:cNvSpPr txBox="1"/>
          <p:nvPr/>
        </p:nvSpPr>
        <p:spPr>
          <a:xfrm>
            <a:off x="1145219" y="1748901"/>
            <a:ext cx="99341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Station and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Calibri" panose="020F0502020204030204"/>
              </a:rPr>
              <a:t>Investments </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740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7634-D870-41F9-A547-8D5557295176}"/>
              </a:ext>
            </a:extLst>
          </p:cNvPr>
          <p:cNvSpPr>
            <a:spLocks noGrp="1"/>
          </p:cNvSpPr>
          <p:nvPr>
            <p:ph type="title"/>
          </p:nvPr>
        </p:nvSpPr>
        <p:spPr/>
        <p:txBody>
          <a:bodyPr/>
          <a:lstStyle/>
          <a:p>
            <a:r>
              <a:rPr lang="en-US" sz="4400" b="1" dirty="0">
                <a:latin typeface="Calibri"/>
                <a:cs typeface="Calibri"/>
              </a:rPr>
              <a:t>Non-Revenue</a:t>
            </a:r>
            <a:r>
              <a:rPr lang="en-US" sz="4400" b="1" spc="-150" dirty="0">
                <a:latin typeface="Calibri"/>
                <a:cs typeface="Calibri"/>
              </a:rPr>
              <a:t> </a:t>
            </a:r>
            <a:r>
              <a:rPr lang="en-US" sz="4400" b="1" spc="-10" dirty="0">
                <a:latin typeface="Calibri"/>
                <a:cs typeface="Calibri"/>
              </a:rPr>
              <a:t>Vehicle</a:t>
            </a:r>
            <a:r>
              <a:rPr lang="en-US" sz="4400" b="1" spc="-145" dirty="0">
                <a:latin typeface="Calibri"/>
                <a:cs typeface="Calibri"/>
              </a:rPr>
              <a:t> </a:t>
            </a:r>
            <a:r>
              <a:rPr lang="en-US" sz="4400" b="1" dirty="0">
                <a:latin typeface="Calibri"/>
                <a:cs typeface="Calibri"/>
              </a:rPr>
              <a:t>Maintenance</a:t>
            </a:r>
            <a:r>
              <a:rPr lang="en-US" sz="4400" b="1" spc="-150" dirty="0">
                <a:latin typeface="Calibri"/>
                <a:cs typeface="Calibri"/>
              </a:rPr>
              <a:t> </a:t>
            </a:r>
            <a:r>
              <a:rPr lang="en-US" sz="4400" b="1" spc="-10" dirty="0">
                <a:latin typeface="Calibri"/>
                <a:cs typeface="Calibri"/>
              </a:rPr>
              <a:t>Facility</a:t>
            </a:r>
            <a:endParaRPr lang="en-US" dirty="0"/>
          </a:p>
        </p:txBody>
      </p:sp>
      <p:sp>
        <p:nvSpPr>
          <p:cNvPr id="3" name="Content Placeholder 2">
            <a:extLst>
              <a:ext uri="{FF2B5EF4-FFF2-40B4-BE49-F238E27FC236}">
                <a16:creationId xmlns:a16="http://schemas.microsoft.com/office/drawing/2014/main" id="{DC09E5B1-C445-41FB-94AA-286B584FC979}"/>
              </a:ext>
            </a:extLst>
          </p:cNvPr>
          <p:cNvSpPr>
            <a:spLocks noGrp="1"/>
          </p:cNvSpPr>
          <p:nvPr>
            <p:ph idx="1"/>
          </p:nvPr>
        </p:nvSpPr>
        <p:spPr/>
        <p:txBody>
          <a:bodyPr/>
          <a:lstStyle/>
          <a:p>
            <a:pPr marL="88900" marR="0" lvl="0" indent="0" defTabSz="914400" eaLnBrk="1" fontAlgn="auto" latinLnBrk="0" hangingPunct="1">
              <a:lnSpc>
                <a:spcPct val="100000"/>
              </a:lnSpc>
              <a:spcBef>
                <a:spcPts val="484"/>
              </a:spcBef>
              <a:spcAft>
                <a:spcPts val="0"/>
              </a:spcAft>
              <a:buClrTx/>
              <a:buSzTx/>
              <a:buFontTx/>
              <a:buNone/>
              <a:tabLst/>
              <a:defRPr/>
            </a:pPr>
            <a:r>
              <a:rPr kumimoji="0" lang="en-US" sz="2000" b="0" i="0" u="sng" strike="noStrike" kern="0" cap="none" spc="0" normalizeH="0" baseline="0" noProof="0" dirty="0">
                <a:ln>
                  <a:noFill/>
                </a:ln>
                <a:solidFill>
                  <a:srgbClr val="FFFFFF"/>
                </a:solidFill>
                <a:effectLst/>
                <a:uLnTx/>
                <a:uFill>
                  <a:solidFill>
                    <a:srgbClr val="FFFFFF"/>
                  </a:solidFill>
                </a:uFill>
                <a:latin typeface="Calibri"/>
                <a:cs typeface="Calibri"/>
              </a:rPr>
              <a:t>Project</a:t>
            </a:r>
            <a:r>
              <a:rPr kumimoji="0" lang="en-US" sz="2000" b="0" i="0" u="sng" strike="noStrike" kern="0" cap="none" spc="-7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Scope: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431800" marR="93980" lvl="0" indent="-342900" defTabSz="914400" eaLnBrk="1" fontAlgn="auto" latinLnBrk="0" hangingPunct="1">
              <a:lnSpc>
                <a:spcPct val="100000"/>
              </a:lnSpc>
              <a:spcBef>
                <a:spcPts val="380"/>
              </a:spcBef>
              <a:spcAft>
                <a:spcPts val="0"/>
              </a:spcAft>
              <a:buClrTx/>
              <a:buSzTx/>
              <a:buFont typeface="Arial"/>
              <a:buChar char="•"/>
              <a:tabLst>
                <a:tab pos="431165" algn="l"/>
                <a:tab pos="4318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Construction</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new</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facility</a:t>
            </a:r>
            <a:r>
              <a:rPr kumimoji="0" lang="en-US" sz="2000" b="0" i="0" u="none" strike="noStrike" kern="0" cap="none" spc="-6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for</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maintenance</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repair</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power</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way</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equipment</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used</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for </a:t>
            </a:r>
            <a:r>
              <a:rPr kumimoji="0" lang="en-US" sz="2000" b="0" i="0" u="none" strike="noStrike" kern="0" cap="none" spc="-10" normalizeH="0" baseline="0" noProof="0" dirty="0">
                <a:ln>
                  <a:noFill/>
                </a:ln>
                <a:solidFill>
                  <a:srgbClr val="FFFFFF"/>
                </a:solidFill>
                <a:effectLst/>
                <a:uLnTx/>
                <a:uFillTx/>
                <a:latin typeface="Calibri"/>
                <a:cs typeface="Calibri"/>
              </a:rPr>
              <a:t>right-of-</a:t>
            </a:r>
            <a:r>
              <a:rPr kumimoji="0" lang="en-US" sz="2000" b="0" i="0" u="none" strike="noStrike" kern="0" cap="none" spc="0" normalizeH="0" baseline="0" noProof="0" dirty="0">
                <a:ln>
                  <a:noFill/>
                </a:ln>
                <a:solidFill>
                  <a:srgbClr val="FFFFFF"/>
                </a:solidFill>
                <a:effectLst/>
                <a:uLnTx/>
                <a:uFillTx/>
                <a:latin typeface="Calibri"/>
                <a:cs typeface="Calibri"/>
              </a:rPr>
              <a:t>way</a:t>
            </a:r>
            <a:r>
              <a:rPr kumimoji="0" lang="en-US" sz="2000" b="0" i="0" u="none" strike="noStrike" kern="0" cap="none" spc="-7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maintenance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431800" marR="0" lvl="0" indent="-342900" defTabSz="914400" eaLnBrk="1" fontAlgn="auto" latinLnBrk="0" hangingPunct="1">
              <a:lnSpc>
                <a:spcPct val="100000"/>
              </a:lnSpc>
              <a:spcBef>
                <a:spcPts val="385"/>
              </a:spcBef>
              <a:spcAft>
                <a:spcPts val="0"/>
              </a:spcAft>
              <a:buClrTx/>
              <a:buSzTx/>
              <a:buFont typeface="Arial"/>
              <a:buChar char="•"/>
              <a:tabLst>
                <a:tab pos="431165" algn="l"/>
                <a:tab pos="4318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Located</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40" normalizeH="0" baseline="0" noProof="0" dirty="0">
                <a:ln>
                  <a:noFill/>
                </a:ln>
                <a:solidFill>
                  <a:srgbClr val="FFFFFF"/>
                </a:solidFill>
                <a:effectLst/>
                <a:uLnTx/>
                <a:uFillTx/>
                <a:latin typeface="Calibri"/>
                <a:cs typeface="Calibri"/>
              </a:rPr>
              <a:t>CTA</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63</a:t>
            </a:r>
            <a:r>
              <a:rPr kumimoji="0" lang="en-US" sz="2000" b="0" i="0" u="none" strike="noStrike" kern="0" cap="none" spc="0" normalizeH="0" baseline="26455" noProof="0" dirty="0">
                <a:ln>
                  <a:noFill/>
                </a:ln>
                <a:solidFill>
                  <a:srgbClr val="FFFFFF"/>
                </a:solidFill>
                <a:effectLst/>
                <a:uLnTx/>
                <a:uFillTx/>
                <a:latin typeface="Calibri"/>
                <a:cs typeface="Calibri"/>
              </a:rPr>
              <a:t>rd</a:t>
            </a:r>
            <a:r>
              <a:rPr kumimoji="0" lang="en-US" sz="2000" b="0" i="0" u="none" strike="noStrike" kern="0" cap="none" spc="150" normalizeH="0" baseline="26455"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Lower</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Yard,</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includes</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site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improvements</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accommodate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building</a:t>
            </a:r>
            <a:r>
              <a:rPr kumimoji="0" lang="en-US" sz="2000" b="0" i="0" u="none" strike="noStrike" kern="0" cap="none" spc="-70"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and</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43180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Calibri"/>
                <a:cs typeface="Calibri"/>
              </a:rPr>
              <a:t>other</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site</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usages</a:t>
            </a:r>
          </a:p>
          <a:p>
            <a:pPr marL="43180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889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4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Budget:</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431800" marR="0" lvl="0" indent="-342900" defTabSz="914400" eaLnBrk="1" fontAlgn="auto" latinLnBrk="0" hangingPunct="1">
              <a:lnSpc>
                <a:spcPct val="100000"/>
              </a:lnSpc>
              <a:spcBef>
                <a:spcPts val="385"/>
              </a:spcBef>
              <a:spcAft>
                <a:spcPts val="0"/>
              </a:spcAft>
              <a:buClrTx/>
              <a:buSzTx/>
              <a:buFont typeface="Arial"/>
              <a:buChar char="•"/>
              <a:tabLst>
                <a:tab pos="431165" algn="l"/>
                <a:tab pos="4318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$70</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Million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
                <a:srgbClr val="FFFFFF"/>
              </a:buClr>
              <a:buSzTx/>
              <a:buFont typeface="Arial"/>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889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60"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Schedule: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431800" marR="0" lvl="0" indent="-342900" defTabSz="914400" eaLnBrk="1" fontAlgn="auto" latinLnBrk="0" hangingPunct="1">
              <a:lnSpc>
                <a:spcPct val="100000"/>
              </a:lnSpc>
              <a:spcBef>
                <a:spcPts val="390"/>
              </a:spcBef>
              <a:spcAft>
                <a:spcPts val="0"/>
              </a:spcAft>
              <a:buClrTx/>
              <a:buSzTx/>
              <a:buFont typeface="Arial"/>
              <a:buChar char="•"/>
              <a:tabLst>
                <a:tab pos="431165" algn="l"/>
                <a:tab pos="4318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Clark</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Construction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431800" marR="0" lvl="0" indent="-342900" defTabSz="914400" eaLnBrk="1" fontAlgn="auto" latinLnBrk="0" hangingPunct="1">
              <a:lnSpc>
                <a:spcPct val="100000"/>
              </a:lnSpc>
              <a:spcBef>
                <a:spcPts val="384"/>
              </a:spcBef>
              <a:spcAft>
                <a:spcPts val="0"/>
              </a:spcAft>
              <a:buClrTx/>
              <a:buSzTx/>
              <a:buFont typeface="Arial"/>
              <a:buChar char="•"/>
              <a:tabLst>
                <a:tab pos="431165" algn="l"/>
                <a:tab pos="4318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Construction</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2022-2023</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indent="0">
              <a:buNone/>
            </a:pPr>
            <a:endParaRPr lang="en-US" dirty="0"/>
          </a:p>
        </p:txBody>
      </p:sp>
      <p:pic>
        <p:nvPicPr>
          <p:cNvPr id="4" name="object 5">
            <a:extLst>
              <a:ext uri="{FF2B5EF4-FFF2-40B4-BE49-F238E27FC236}">
                <a16:creationId xmlns:a16="http://schemas.microsoft.com/office/drawing/2014/main" id="{F3F9A853-EB27-4872-8461-E7762F2E7276}"/>
              </a:ext>
            </a:extLst>
          </p:cNvPr>
          <p:cNvPicPr/>
          <p:nvPr/>
        </p:nvPicPr>
        <p:blipFill>
          <a:blip r:embed="rId2" cstate="print"/>
          <a:stretch>
            <a:fillRect/>
          </a:stretch>
        </p:blipFill>
        <p:spPr>
          <a:xfrm>
            <a:off x="4669654" y="3061273"/>
            <a:ext cx="3781887" cy="2780234"/>
          </a:xfrm>
          <a:prstGeom prst="rect">
            <a:avLst/>
          </a:prstGeom>
        </p:spPr>
      </p:pic>
    </p:spTree>
    <p:extLst>
      <p:ext uri="{BB962C8B-B14F-4D97-AF65-F5344CB8AC3E}">
        <p14:creationId xmlns:p14="http://schemas.microsoft.com/office/powerpoint/2010/main" val="281873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A29-A878-4632-B42D-8E884DF2D0F9}"/>
              </a:ext>
            </a:extLst>
          </p:cNvPr>
          <p:cNvSpPr>
            <a:spLocks noGrp="1"/>
          </p:cNvSpPr>
          <p:nvPr>
            <p:ph type="title"/>
          </p:nvPr>
        </p:nvSpPr>
        <p:spPr/>
        <p:txBody>
          <a:bodyPr/>
          <a:lstStyle/>
          <a:p>
            <a:r>
              <a:rPr lang="en-US" sz="4400" b="1" dirty="0">
                <a:latin typeface="Calibri"/>
                <a:cs typeface="Calibri"/>
              </a:rPr>
              <a:t>Blue</a:t>
            </a:r>
            <a:r>
              <a:rPr lang="en-US" sz="4400" b="1" spc="-20" dirty="0">
                <a:latin typeface="Calibri"/>
                <a:cs typeface="Calibri"/>
              </a:rPr>
              <a:t> </a:t>
            </a:r>
            <a:r>
              <a:rPr lang="en-US" sz="4400" b="1" dirty="0">
                <a:latin typeface="Calibri"/>
                <a:cs typeface="Calibri"/>
              </a:rPr>
              <a:t>Line</a:t>
            </a:r>
            <a:r>
              <a:rPr lang="en-US" sz="4400" b="1" spc="-35" dirty="0">
                <a:latin typeface="Calibri"/>
                <a:cs typeface="Calibri"/>
              </a:rPr>
              <a:t> </a:t>
            </a:r>
            <a:r>
              <a:rPr lang="en-US" sz="4400" b="1" dirty="0">
                <a:latin typeface="Calibri"/>
                <a:cs typeface="Calibri"/>
              </a:rPr>
              <a:t>–</a:t>
            </a:r>
            <a:r>
              <a:rPr lang="en-US" sz="4400" b="1" spc="-5" dirty="0">
                <a:latin typeface="Calibri"/>
                <a:cs typeface="Calibri"/>
              </a:rPr>
              <a:t> </a:t>
            </a:r>
            <a:r>
              <a:rPr lang="en-US" sz="4400" b="1" dirty="0">
                <a:latin typeface="Calibri"/>
                <a:cs typeface="Calibri"/>
              </a:rPr>
              <a:t>Harlem</a:t>
            </a:r>
            <a:r>
              <a:rPr lang="en-US" sz="4400" b="1" spc="-25" dirty="0">
                <a:latin typeface="Calibri"/>
                <a:cs typeface="Calibri"/>
              </a:rPr>
              <a:t> </a:t>
            </a:r>
            <a:r>
              <a:rPr lang="en-US" sz="4400" b="1" dirty="0">
                <a:latin typeface="Calibri"/>
                <a:cs typeface="Calibri"/>
              </a:rPr>
              <a:t>Station</a:t>
            </a:r>
            <a:r>
              <a:rPr lang="en-US" sz="4400" b="1" spc="-30" dirty="0">
                <a:latin typeface="Calibri"/>
                <a:cs typeface="Calibri"/>
              </a:rPr>
              <a:t> </a:t>
            </a:r>
            <a:r>
              <a:rPr lang="en-US" sz="4400" b="1" dirty="0">
                <a:latin typeface="Calibri"/>
                <a:cs typeface="Calibri"/>
              </a:rPr>
              <a:t>Bus</a:t>
            </a:r>
            <a:r>
              <a:rPr lang="en-US" sz="4400" b="1" spc="-15" dirty="0">
                <a:latin typeface="Calibri"/>
                <a:cs typeface="Calibri"/>
              </a:rPr>
              <a:t> </a:t>
            </a:r>
            <a:r>
              <a:rPr lang="en-US" sz="4400" b="1" spc="-10" dirty="0">
                <a:latin typeface="Calibri"/>
                <a:cs typeface="Calibri"/>
              </a:rPr>
              <a:t>Bridge</a:t>
            </a:r>
            <a:endParaRPr lang="en-US" dirty="0"/>
          </a:p>
        </p:txBody>
      </p:sp>
      <p:sp>
        <p:nvSpPr>
          <p:cNvPr id="3" name="Content Placeholder 2">
            <a:extLst>
              <a:ext uri="{FF2B5EF4-FFF2-40B4-BE49-F238E27FC236}">
                <a16:creationId xmlns:a16="http://schemas.microsoft.com/office/drawing/2014/main" id="{79BF8EC8-CF68-43D6-BC0B-F63164F72FC3}"/>
              </a:ext>
            </a:extLst>
          </p:cNvPr>
          <p:cNvSpPr>
            <a:spLocks noGrp="1"/>
          </p:cNvSpPr>
          <p:nvPr>
            <p:ph idx="1"/>
          </p:nvPr>
        </p:nvSpPr>
        <p:spPr/>
        <p:txBody>
          <a:bodyPr/>
          <a:lstStyle/>
          <a:p>
            <a:pPr marL="12700" marR="0" lvl="0" indent="0" defTabSz="914400" eaLnBrk="1" fontAlgn="auto" latinLnBrk="0" hangingPunct="1">
              <a:lnSpc>
                <a:spcPct val="100000"/>
              </a:lnSpc>
              <a:spcBef>
                <a:spcPts val="484"/>
              </a:spcBef>
              <a:spcAft>
                <a:spcPts val="0"/>
              </a:spcAft>
              <a:buClrTx/>
              <a:buSzTx/>
              <a:buFontTx/>
              <a:buNone/>
              <a:tabLst/>
              <a:defRPr/>
            </a:pPr>
            <a:r>
              <a:rPr kumimoji="0" lang="en-US" sz="2000" b="0" i="0" u="sng" strike="noStrike" kern="0" cap="none" spc="0" normalizeH="0" baseline="0" noProof="0" dirty="0">
                <a:ln>
                  <a:noFill/>
                </a:ln>
                <a:solidFill>
                  <a:srgbClr val="FFFFFF"/>
                </a:solidFill>
                <a:effectLst/>
                <a:uLnTx/>
                <a:uFill>
                  <a:solidFill>
                    <a:srgbClr val="FFFFFF"/>
                  </a:solidFill>
                </a:uFill>
                <a:latin typeface="Calibri"/>
                <a:cs typeface="Calibri"/>
              </a:rPr>
              <a:t>Project</a:t>
            </a:r>
            <a:r>
              <a:rPr kumimoji="0" lang="en-US" sz="2000" b="0" i="0" u="sng" strike="noStrike" kern="0" cap="none" spc="-7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Scope: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0"/>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Bring</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elements</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Bus</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Bridge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adjacent</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bus</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lane</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up</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state</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good</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repair</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Structural</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inspection,</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repair</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recommendations,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land</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survey</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Remove</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reconstruct</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existing</a:t>
            </a:r>
            <a:r>
              <a:rPr kumimoji="0" lang="en-US" sz="2000" b="0" i="0" u="none" strike="noStrike" kern="0" cap="none" spc="-6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Harlem</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Bus</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Bridge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structure</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spanning</a:t>
            </a:r>
            <a:r>
              <a:rPr kumimoji="0" lang="en-US" sz="2000" b="0" i="0" u="none" strike="noStrike" kern="0" cap="none" spc="-7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over</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I-90</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Kennedy</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10" normalizeH="0" baseline="0" noProof="0" dirty="0">
                <a:ln>
                  <a:noFill/>
                </a:ln>
                <a:solidFill>
                  <a:srgbClr val="FFFFFF"/>
                </a:solidFill>
                <a:effectLst/>
                <a:uLnTx/>
                <a:uFillTx/>
                <a:latin typeface="Calibri"/>
                <a:cs typeface="Calibri"/>
              </a:rPr>
              <a:t>Expressway</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4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Budget:</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$37</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Million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
                <a:srgbClr val="FFFFFF"/>
              </a:buClr>
              <a:buSzTx/>
              <a:buFont typeface="Arial"/>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60"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Schedule: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90"/>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GEC</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awarded-</a:t>
            </a:r>
            <a:r>
              <a:rPr kumimoji="0" lang="en-US" sz="2000" b="0" i="0" u="none" strike="noStrike" kern="0" cap="none" spc="-20" normalizeH="0" baseline="0" noProof="0" dirty="0">
                <a:ln>
                  <a:noFill/>
                </a:ln>
                <a:solidFill>
                  <a:srgbClr val="FFFFFF"/>
                </a:solidFill>
                <a:effectLst/>
                <a:uLnTx/>
                <a:uFillTx/>
                <a:latin typeface="Calibri"/>
                <a:cs typeface="Calibri"/>
              </a:rPr>
              <a:t>HNTB</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0"/>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Construction</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2023</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2024</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indent="0">
              <a:buNone/>
            </a:pPr>
            <a:endParaRPr lang="en-US" dirty="0"/>
          </a:p>
        </p:txBody>
      </p:sp>
      <p:pic>
        <p:nvPicPr>
          <p:cNvPr id="4" name="object 4">
            <a:extLst>
              <a:ext uri="{FF2B5EF4-FFF2-40B4-BE49-F238E27FC236}">
                <a16:creationId xmlns:a16="http://schemas.microsoft.com/office/drawing/2014/main" id="{EAD304E2-FBBA-4830-A68B-C2ED55EB03C1}"/>
              </a:ext>
            </a:extLst>
          </p:cNvPr>
          <p:cNvPicPr/>
          <p:nvPr/>
        </p:nvPicPr>
        <p:blipFill>
          <a:blip r:embed="rId2" cstate="print"/>
          <a:stretch>
            <a:fillRect/>
          </a:stretch>
        </p:blipFill>
        <p:spPr>
          <a:xfrm>
            <a:off x="4563122" y="3295836"/>
            <a:ext cx="4030462" cy="2554550"/>
          </a:xfrm>
          <a:prstGeom prst="rect">
            <a:avLst/>
          </a:prstGeom>
        </p:spPr>
      </p:pic>
    </p:spTree>
    <p:extLst>
      <p:ext uri="{BB962C8B-B14F-4D97-AF65-F5344CB8AC3E}">
        <p14:creationId xmlns:p14="http://schemas.microsoft.com/office/powerpoint/2010/main" val="279304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2FAD-624C-4364-AD4F-3EF99FACFDEC}"/>
              </a:ext>
            </a:extLst>
          </p:cNvPr>
          <p:cNvSpPr>
            <a:spLocks noGrp="1"/>
          </p:cNvSpPr>
          <p:nvPr>
            <p:ph type="title"/>
          </p:nvPr>
        </p:nvSpPr>
        <p:spPr/>
        <p:txBody>
          <a:bodyPr/>
          <a:lstStyle/>
          <a:p>
            <a:r>
              <a:rPr lang="en-US" sz="4400" b="1" dirty="0">
                <a:latin typeface="Calibri"/>
                <a:cs typeface="Calibri"/>
              </a:rPr>
              <a:t>Green</a:t>
            </a:r>
            <a:r>
              <a:rPr lang="en-US" sz="4400" b="1" spc="-75" dirty="0">
                <a:latin typeface="Calibri"/>
                <a:cs typeface="Calibri"/>
              </a:rPr>
              <a:t> </a:t>
            </a:r>
            <a:r>
              <a:rPr lang="en-US" sz="4400" b="1" dirty="0">
                <a:latin typeface="Calibri"/>
                <a:cs typeface="Calibri"/>
              </a:rPr>
              <a:t>Line</a:t>
            </a:r>
            <a:r>
              <a:rPr lang="en-US" sz="4400" b="1" spc="-60" dirty="0">
                <a:latin typeface="Calibri"/>
                <a:cs typeface="Calibri"/>
              </a:rPr>
              <a:t> </a:t>
            </a:r>
            <a:r>
              <a:rPr lang="en-US" sz="4400" b="1" dirty="0">
                <a:latin typeface="Calibri"/>
                <a:cs typeface="Calibri"/>
              </a:rPr>
              <a:t>–</a:t>
            </a:r>
            <a:r>
              <a:rPr lang="en-US" sz="4400" b="1" spc="-45" dirty="0">
                <a:latin typeface="Calibri"/>
                <a:cs typeface="Calibri"/>
              </a:rPr>
              <a:t> </a:t>
            </a:r>
            <a:r>
              <a:rPr lang="en-US" sz="4400" b="1" dirty="0">
                <a:latin typeface="Calibri"/>
                <a:cs typeface="Calibri"/>
              </a:rPr>
              <a:t>Cottage</a:t>
            </a:r>
            <a:r>
              <a:rPr lang="en-US" sz="4400" b="1" spc="-75" dirty="0">
                <a:latin typeface="Calibri"/>
                <a:cs typeface="Calibri"/>
              </a:rPr>
              <a:t> </a:t>
            </a:r>
            <a:r>
              <a:rPr lang="en-US" sz="4400" b="1" dirty="0">
                <a:latin typeface="Calibri"/>
                <a:cs typeface="Calibri"/>
              </a:rPr>
              <a:t>Grove</a:t>
            </a:r>
            <a:r>
              <a:rPr lang="en-US" sz="4400" b="1" spc="-50" dirty="0">
                <a:latin typeface="Calibri"/>
                <a:cs typeface="Calibri"/>
              </a:rPr>
              <a:t> </a:t>
            </a:r>
            <a:r>
              <a:rPr lang="en-US" sz="4400" b="1" spc="-10" dirty="0">
                <a:latin typeface="Calibri"/>
                <a:cs typeface="Calibri"/>
              </a:rPr>
              <a:t>Station</a:t>
            </a:r>
            <a:endParaRPr lang="en-US" dirty="0"/>
          </a:p>
        </p:txBody>
      </p:sp>
      <p:sp>
        <p:nvSpPr>
          <p:cNvPr id="3" name="Content Placeholder 2">
            <a:extLst>
              <a:ext uri="{FF2B5EF4-FFF2-40B4-BE49-F238E27FC236}">
                <a16:creationId xmlns:a16="http://schemas.microsoft.com/office/drawing/2014/main" id="{7F729F0C-0BFA-4A32-AD4C-BD6A68F9A2F9}"/>
              </a:ext>
            </a:extLst>
          </p:cNvPr>
          <p:cNvSpPr>
            <a:spLocks noGrp="1"/>
          </p:cNvSpPr>
          <p:nvPr>
            <p:ph idx="1"/>
          </p:nvPr>
        </p:nvSpPr>
        <p:spPr/>
        <p:txBody>
          <a:bodyPr/>
          <a:lstStyle/>
          <a:p>
            <a:pPr marL="12700" marR="0" lvl="0" indent="0" defTabSz="914400" eaLnBrk="1" fontAlgn="auto" latinLnBrk="0" hangingPunct="1">
              <a:lnSpc>
                <a:spcPct val="100000"/>
              </a:lnSpc>
              <a:spcBef>
                <a:spcPts val="484"/>
              </a:spcBef>
              <a:spcAft>
                <a:spcPts val="0"/>
              </a:spcAft>
              <a:buClrTx/>
              <a:buSzTx/>
              <a:buFontTx/>
              <a:buNone/>
              <a:tabLst/>
              <a:defRPr/>
            </a:pPr>
            <a:r>
              <a:rPr kumimoji="0" lang="en-US" sz="2000" b="0" i="0" u="sng" strike="noStrike" kern="0" cap="none" spc="0" normalizeH="0" baseline="0" noProof="0" dirty="0">
                <a:ln>
                  <a:noFill/>
                </a:ln>
                <a:solidFill>
                  <a:srgbClr val="FFFFFF"/>
                </a:solidFill>
                <a:effectLst/>
                <a:uLnTx/>
                <a:uFill>
                  <a:solidFill>
                    <a:srgbClr val="FFFFFF"/>
                  </a:solidFill>
                </a:uFill>
                <a:latin typeface="Calibri"/>
                <a:cs typeface="Calibri"/>
              </a:rPr>
              <a:t>Project</a:t>
            </a:r>
            <a:r>
              <a:rPr kumimoji="0" lang="en-US" sz="2000" b="0" i="0" u="sng" strike="noStrike" kern="0" cap="none" spc="-7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Scope: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0"/>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Stationhouse</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relocation</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within</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private</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developer’s</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new</a:t>
            </a:r>
            <a:r>
              <a:rPr kumimoji="0" lang="en-US" sz="2000" b="0" i="0" u="none" strike="noStrike" kern="0" cap="none" spc="-10" normalizeH="0" baseline="0" noProof="0" dirty="0">
                <a:ln>
                  <a:noFill/>
                </a:ln>
                <a:solidFill>
                  <a:srgbClr val="FFFFFF"/>
                </a:solidFill>
                <a:effectLst/>
                <a:uLnTx/>
                <a:uFillTx/>
                <a:latin typeface="Calibri"/>
                <a:cs typeface="Calibri"/>
              </a:rPr>
              <a:t> mixed-</a:t>
            </a:r>
            <a:r>
              <a:rPr kumimoji="0" lang="en-US" sz="2000" b="0" i="0" u="none" strike="noStrike" kern="0" cap="none" spc="0" normalizeH="0" baseline="0" noProof="0" dirty="0">
                <a:ln>
                  <a:noFill/>
                </a:ln>
                <a:solidFill>
                  <a:srgbClr val="FFFFFF"/>
                </a:solidFill>
                <a:effectLst/>
                <a:uLnTx/>
                <a:uFillTx/>
                <a:latin typeface="Calibri"/>
                <a:cs typeface="Calibri"/>
              </a:rPr>
              <a:t>use</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development</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New</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pedestrian</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bridge</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canopy</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connect</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existing</a:t>
            </a:r>
            <a:r>
              <a:rPr kumimoji="0" lang="en-US" sz="2000" b="0" i="0" u="none" strike="noStrike" kern="0" cap="none" spc="-7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platform</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General</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station</a:t>
            </a:r>
            <a:r>
              <a:rPr kumimoji="0" lang="en-US" sz="2000" b="0" i="0" u="none" strike="noStrike" kern="0" cap="none" spc="-6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upgrades</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for</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state-</a:t>
            </a:r>
            <a:r>
              <a:rPr kumimoji="0" lang="en-US" sz="2000" b="0" i="0" u="none" strike="noStrike" kern="0" cap="none" spc="-10" normalizeH="0" baseline="0" noProof="0" dirty="0">
                <a:ln>
                  <a:noFill/>
                </a:ln>
                <a:solidFill>
                  <a:srgbClr val="FFFFFF"/>
                </a:solidFill>
                <a:effectLst/>
                <a:uLnTx/>
                <a:uFillTx/>
                <a:latin typeface="Calibri"/>
                <a:cs typeface="Calibri"/>
              </a:rPr>
              <a:t>of-</a:t>
            </a:r>
            <a:r>
              <a:rPr kumimoji="0" lang="en-US" sz="2000" b="0" i="0" u="none" strike="noStrike" kern="0" cap="none" spc="0" normalizeH="0" baseline="0" noProof="0" dirty="0">
                <a:ln>
                  <a:noFill/>
                </a:ln>
                <a:solidFill>
                  <a:srgbClr val="FFFFFF"/>
                </a:solidFill>
                <a:effectLst/>
                <a:uLnTx/>
                <a:uFillTx/>
                <a:latin typeface="Calibri"/>
                <a:cs typeface="Calibri"/>
              </a:rPr>
              <a:t>good</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repair</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customer-</a:t>
            </a:r>
            <a:r>
              <a:rPr kumimoji="0" lang="en-US" sz="2000" b="0" i="0" u="none" strike="noStrike" kern="0" cap="none" spc="0" normalizeH="0" baseline="0" noProof="0" dirty="0">
                <a:ln>
                  <a:noFill/>
                </a:ln>
                <a:solidFill>
                  <a:srgbClr val="FFFFFF"/>
                </a:solidFill>
                <a:effectLst/>
                <a:uLnTx/>
                <a:uFillTx/>
                <a:latin typeface="Calibri"/>
                <a:cs typeface="Calibri"/>
              </a:rPr>
              <a:t>facing</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improvements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5"/>
              </a:spcBef>
              <a:spcAft>
                <a:spcPts val="0"/>
              </a:spcAft>
              <a:buClr>
                <a:srgbClr val="FFFFFF"/>
              </a:buClr>
              <a:buSzTx/>
              <a:buFont typeface="Arial"/>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4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Budget:</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$75</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Million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
                <a:srgbClr val="FFFFFF"/>
              </a:buClr>
              <a:buSzTx/>
              <a:buFont typeface="Arial"/>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4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Schedule: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90"/>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GEC</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awarded-</a:t>
            </a:r>
            <a:r>
              <a:rPr kumimoji="0" lang="en-US" sz="2000" b="0" i="0" u="none" strike="noStrike" kern="0" cap="none" spc="-20" normalizeH="0" baseline="0" noProof="0" dirty="0">
                <a:ln>
                  <a:noFill/>
                </a:ln>
                <a:solidFill>
                  <a:srgbClr val="FFFFFF"/>
                </a:solidFill>
                <a:effectLst/>
                <a:uLnTx/>
                <a:uFillTx/>
                <a:latin typeface="Calibri"/>
                <a:cs typeface="Calibri"/>
              </a:rPr>
              <a:t>Tylin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0"/>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Construction</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2023</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2024</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indent="0">
              <a:buNone/>
            </a:pPr>
            <a:endParaRPr lang="en-US" dirty="0"/>
          </a:p>
        </p:txBody>
      </p:sp>
      <p:pic>
        <p:nvPicPr>
          <p:cNvPr id="4" name="object 4">
            <a:extLst>
              <a:ext uri="{FF2B5EF4-FFF2-40B4-BE49-F238E27FC236}">
                <a16:creationId xmlns:a16="http://schemas.microsoft.com/office/drawing/2014/main" id="{0DF0CCFF-8928-438D-AEA7-434D660FC5DF}"/>
              </a:ext>
            </a:extLst>
          </p:cNvPr>
          <p:cNvPicPr/>
          <p:nvPr/>
        </p:nvPicPr>
        <p:blipFill>
          <a:blip r:embed="rId2" cstate="print"/>
          <a:stretch>
            <a:fillRect/>
          </a:stretch>
        </p:blipFill>
        <p:spPr>
          <a:xfrm>
            <a:off x="4572000" y="3116062"/>
            <a:ext cx="4181384" cy="2627791"/>
          </a:xfrm>
          <a:prstGeom prst="rect">
            <a:avLst/>
          </a:prstGeom>
        </p:spPr>
      </p:pic>
    </p:spTree>
    <p:extLst>
      <p:ext uri="{BB962C8B-B14F-4D97-AF65-F5344CB8AC3E}">
        <p14:creationId xmlns:p14="http://schemas.microsoft.com/office/powerpoint/2010/main" val="244482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BBDD-2E6C-43E2-B453-7A0A3392A0C4}"/>
              </a:ext>
            </a:extLst>
          </p:cNvPr>
          <p:cNvSpPr>
            <a:spLocks noGrp="1"/>
          </p:cNvSpPr>
          <p:nvPr>
            <p:ph type="title"/>
          </p:nvPr>
        </p:nvSpPr>
        <p:spPr/>
        <p:txBody>
          <a:bodyPr/>
          <a:lstStyle/>
          <a:p>
            <a:r>
              <a:rPr lang="en-US" sz="4400" b="1" dirty="0">
                <a:latin typeface="Calibri"/>
                <a:cs typeface="Calibri"/>
              </a:rPr>
              <a:t>Blue</a:t>
            </a:r>
            <a:r>
              <a:rPr lang="en-US" sz="4400" b="1" spc="-40" dirty="0">
                <a:latin typeface="Calibri"/>
                <a:cs typeface="Calibri"/>
              </a:rPr>
              <a:t> </a:t>
            </a:r>
            <a:r>
              <a:rPr lang="en-US" sz="4400" b="1" dirty="0">
                <a:latin typeface="Calibri"/>
                <a:cs typeface="Calibri"/>
              </a:rPr>
              <a:t>Line</a:t>
            </a:r>
            <a:r>
              <a:rPr lang="en-US" sz="4400" b="1" spc="-65" dirty="0">
                <a:latin typeface="Calibri"/>
                <a:cs typeface="Calibri"/>
              </a:rPr>
              <a:t> </a:t>
            </a:r>
            <a:r>
              <a:rPr lang="en-US" sz="4400" b="1" dirty="0">
                <a:latin typeface="Calibri"/>
                <a:cs typeface="Calibri"/>
              </a:rPr>
              <a:t>–</a:t>
            </a:r>
            <a:r>
              <a:rPr lang="en-US" sz="4400" b="1" spc="-30" dirty="0">
                <a:latin typeface="Calibri"/>
                <a:cs typeface="Calibri"/>
              </a:rPr>
              <a:t> </a:t>
            </a:r>
            <a:r>
              <a:rPr lang="en-US" spc="-30" dirty="0">
                <a:latin typeface="Calibri"/>
                <a:cs typeface="Calibri"/>
              </a:rPr>
              <a:t>Congress Project Phase 1</a:t>
            </a:r>
            <a:endParaRPr lang="en-US" dirty="0"/>
          </a:p>
        </p:txBody>
      </p:sp>
      <p:sp>
        <p:nvSpPr>
          <p:cNvPr id="3" name="Content Placeholder 2">
            <a:extLst>
              <a:ext uri="{FF2B5EF4-FFF2-40B4-BE49-F238E27FC236}">
                <a16:creationId xmlns:a16="http://schemas.microsoft.com/office/drawing/2014/main" id="{65DC57AA-3812-42E9-AD62-15BBA154E70C}"/>
              </a:ext>
            </a:extLst>
          </p:cNvPr>
          <p:cNvSpPr>
            <a:spLocks noGrp="1"/>
          </p:cNvSpPr>
          <p:nvPr>
            <p:ph idx="1"/>
          </p:nvPr>
        </p:nvSpPr>
        <p:spPr/>
        <p:txBody>
          <a:bodyPr vert="horz" lIns="91440" tIns="45720" rIns="91440" bIns="45720" rtlCol="0" anchor="t">
            <a:normAutofit/>
          </a:bodyPr>
          <a:lstStyle/>
          <a:p>
            <a:pPr marL="12700" marR="0" lvl="0" indent="0" defTabSz="914400" eaLnBrk="1" fontAlgn="auto" latinLnBrk="0" hangingPunct="1">
              <a:lnSpc>
                <a:spcPct val="100000"/>
              </a:lnSpc>
              <a:spcBef>
                <a:spcPts val="484"/>
              </a:spcBef>
              <a:spcAft>
                <a:spcPts val="0"/>
              </a:spcAft>
              <a:buClrTx/>
              <a:buSzTx/>
              <a:buFontTx/>
              <a:buNone/>
              <a:tabLst/>
              <a:defRPr/>
            </a:pPr>
            <a:r>
              <a:rPr kumimoji="0" lang="en-US" sz="2000" b="0" i="0" u="sng" strike="noStrike" kern="0" cap="none" spc="0" normalizeH="0" baseline="0" noProof="0" dirty="0">
                <a:ln>
                  <a:noFill/>
                </a:ln>
                <a:solidFill>
                  <a:srgbClr val="FFFFFF"/>
                </a:solidFill>
                <a:effectLst/>
                <a:uLnTx/>
                <a:uFill>
                  <a:solidFill>
                    <a:srgbClr val="FFFFFF"/>
                  </a:solidFill>
                </a:uFill>
                <a:latin typeface="Calibri"/>
                <a:cs typeface="Calibri"/>
              </a:rPr>
              <a:t>Project</a:t>
            </a:r>
            <a:r>
              <a:rPr kumimoji="0" lang="en-US" sz="2000" b="0" i="0" u="sng" strike="noStrike" kern="0" cap="none" spc="-7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Scope: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880110" lvl="0" indent="-342900" defTabSz="914400" eaLnBrk="1" fontAlgn="auto" latinLnBrk="0" hangingPunct="1">
              <a:lnSpc>
                <a:spcPct val="100000"/>
              </a:lnSpc>
              <a:spcBef>
                <a:spcPts val="380"/>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Complete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removal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replacement</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mainline</a:t>
            </a:r>
            <a:r>
              <a:rPr kumimoji="0" lang="en-US" sz="2000" b="0" i="0" u="none" strike="noStrike" kern="0" cap="none" spc="-7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track</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traction</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power</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from</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Dearborn Subway</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South</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Portal</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Illinois</a:t>
            </a:r>
            <a:r>
              <a:rPr kumimoji="0" lang="en-US" sz="2000" b="0" i="0" u="none" strike="noStrike" kern="0" cap="none" spc="-8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Medical</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District</a:t>
            </a:r>
            <a:r>
              <a:rPr kumimoji="0" lang="en-US" sz="2000" b="0" i="0" u="none" strike="noStrike" kern="0" cap="none" spc="-6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Station</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remove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slow</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zones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New</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Substation</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Morgan</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Street</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upgrades</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current</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Hermitage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Substation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Renovation</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Racine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Station</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for</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state-</a:t>
            </a:r>
            <a:r>
              <a:rPr kumimoji="0" lang="en-US" sz="2000" b="0" i="0" u="none" strike="noStrike" kern="0" cap="none" spc="-10" normalizeH="0" baseline="0" noProof="0" dirty="0">
                <a:ln>
                  <a:noFill/>
                </a:ln>
                <a:solidFill>
                  <a:srgbClr val="FFFFFF"/>
                </a:solidFill>
                <a:effectLst/>
                <a:uLnTx/>
                <a:uFillTx/>
                <a:latin typeface="Calibri"/>
                <a:cs typeface="Calibri"/>
              </a:rPr>
              <a:t>of-</a:t>
            </a:r>
            <a:r>
              <a:rPr kumimoji="0" lang="en-US" sz="2000" b="0" i="0" u="none" strike="noStrike" kern="0" cap="none" spc="0" normalizeH="0" baseline="0" noProof="0" dirty="0">
                <a:ln>
                  <a:noFill/>
                </a:ln>
                <a:solidFill>
                  <a:srgbClr val="FFFFFF"/>
                </a:solidFill>
                <a:effectLst/>
                <a:uLnTx/>
                <a:uFillTx/>
                <a:latin typeface="Calibri"/>
                <a:cs typeface="Calibri"/>
              </a:rPr>
              <a:t>good</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repair</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accessibility</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5"/>
              </a:spcBef>
              <a:spcAft>
                <a:spcPts val="0"/>
              </a:spcAft>
              <a:buClr>
                <a:srgbClr val="FFFFFF"/>
              </a:buClr>
              <a:buSzTx/>
              <a:buFont typeface="Arial"/>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4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Budget:</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a:t>
            </a:r>
            <a:r>
              <a:rPr lang="en-US" sz="2000" kern="0" dirty="0">
                <a:solidFill>
                  <a:srgbClr val="FFFFFF"/>
                </a:solidFill>
                <a:latin typeface="Calibri"/>
                <a:cs typeface="Calibri"/>
              </a:rPr>
              <a:t>178</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Million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
                <a:srgbClr val="FFFFFF"/>
              </a:buClr>
              <a:buSzTx/>
              <a:buNone/>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60"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Schedule: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90"/>
              </a:spcBef>
              <a:spcAft>
                <a:spcPts val="0"/>
              </a:spcAft>
              <a:buClrTx/>
              <a:buSzTx/>
              <a:buFont typeface="Arial"/>
              <a:buChar char="•"/>
              <a:tabLst>
                <a:tab pos="354965" algn="l"/>
                <a:tab pos="355600" algn="l"/>
              </a:tabLst>
              <a:defRPr/>
            </a:pPr>
            <a:r>
              <a:rPr kumimoji="0" lang="en-US" sz="2000" b="0" i="0" u="none" strike="noStrike" kern="0" cap="none" spc="-20" normalizeH="0" baseline="0" noProof="0" dirty="0">
                <a:ln>
                  <a:noFill/>
                </a:ln>
                <a:solidFill>
                  <a:srgbClr val="FFFFFF"/>
                </a:solidFill>
                <a:effectLst/>
                <a:uLnTx/>
                <a:uFillTx/>
                <a:latin typeface="Calibri"/>
                <a:cs typeface="Calibri"/>
              </a:rPr>
              <a:t>SBE’s</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awarded-</a:t>
            </a:r>
            <a:r>
              <a:rPr kumimoji="0" lang="en-US" sz="2000" b="0" i="0" u="none" strike="noStrike" kern="0" cap="none" spc="0" normalizeH="0" baseline="0" noProof="0" dirty="0">
                <a:ln>
                  <a:noFill/>
                </a:ln>
                <a:solidFill>
                  <a:srgbClr val="FFFFFF"/>
                </a:solidFill>
                <a:effectLst/>
                <a:uLnTx/>
                <a:uFillTx/>
                <a:latin typeface="Calibri"/>
                <a:cs typeface="Calibri"/>
              </a:rPr>
              <a:t>ASE,</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Atlas,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0"/>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Roderick</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Group,</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Design</a:t>
            </a:r>
            <a:r>
              <a:rPr kumimoji="0" lang="en-US" sz="2000" b="0" i="0" u="none" strike="noStrike" kern="0" cap="none" spc="-7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Consulting</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GEC’s</a:t>
            </a:r>
            <a:r>
              <a:rPr kumimoji="0" lang="en-US" sz="2000" b="0" i="0" u="none" strike="noStrike" kern="0" cap="none" spc="-25" normalizeH="0" baseline="0" noProof="0" dirty="0">
                <a:ln>
                  <a:noFill/>
                </a:ln>
                <a:solidFill>
                  <a:srgbClr val="FFFFFF"/>
                </a:solidFill>
                <a:effectLst/>
                <a:uLnTx/>
                <a:uFillTx/>
                <a:latin typeface="Calibri"/>
                <a:cs typeface="Calibri"/>
              </a:rPr>
              <a:t> awarded-</a:t>
            </a:r>
            <a:r>
              <a:rPr kumimoji="0" lang="en-US" sz="2000" b="0" i="0" u="none" strike="noStrike" kern="0" cap="none" spc="0" normalizeH="0" baseline="0" noProof="0" dirty="0">
                <a:ln>
                  <a:noFill/>
                </a:ln>
                <a:solidFill>
                  <a:srgbClr val="FFFFFF"/>
                </a:solidFill>
                <a:effectLst/>
                <a:uLnTx/>
                <a:uFillTx/>
                <a:latin typeface="Calibri"/>
                <a:cs typeface="Calibri"/>
              </a:rPr>
              <a:t>AECOM</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&amp;</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HNTB</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10" normalizeH="0" baseline="0" noProof="0" dirty="0">
                <a:ln>
                  <a:noFill/>
                </a:ln>
                <a:solidFill>
                  <a:srgbClr val="FFFFFF"/>
                </a:solidFill>
                <a:effectLst/>
                <a:uLnTx/>
                <a:uFillTx/>
                <a:latin typeface="Calibri"/>
                <a:cs typeface="Calibri"/>
              </a:rPr>
              <a:t>Construction</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2023</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2025</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indent="0">
              <a:buNone/>
            </a:pPr>
            <a:endParaRPr lang="en-US" dirty="0"/>
          </a:p>
        </p:txBody>
      </p:sp>
      <p:pic>
        <p:nvPicPr>
          <p:cNvPr id="4" name="object 4">
            <a:extLst>
              <a:ext uri="{FF2B5EF4-FFF2-40B4-BE49-F238E27FC236}">
                <a16:creationId xmlns:a16="http://schemas.microsoft.com/office/drawing/2014/main" id="{96502B8B-8735-4822-9DE5-428EB5FDDDCD}"/>
              </a:ext>
            </a:extLst>
          </p:cNvPr>
          <p:cNvPicPr/>
          <p:nvPr/>
        </p:nvPicPr>
        <p:blipFill>
          <a:blip r:embed="rId2" cstate="print"/>
          <a:stretch>
            <a:fillRect/>
          </a:stretch>
        </p:blipFill>
        <p:spPr>
          <a:xfrm>
            <a:off x="5231123" y="3429000"/>
            <a:ext cx="4134820" cy="2470404"/>
          </a:xfrm>
          <a:prstGeom prst="rect">
            <a:avLst/>
          </a:prstGeom>
        </p:spPr>
      </p:pic>
    </p:spTree>
    <p:extLst>
      <p:ext uri="{BB962C8B-B14F-4D97-AF65-F5344CB8AC3E}">
        <p14:creationId xmlns:p14="http://schemas.microsoft.com/office/powerpoint/2010/main" val="141806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328-5972-45A5-8956-A104C9C4134C}"/>
              </a:ext>
            </a:extLst>
          </p:cNvPr>
          <p:cNvSpPr>
            <a:spLocks noGrp="1"/>
          </p:cNvSpPr>
          <p:nvPr>
            <p:ph type="title"/>
          </p:nvPr>
        </p:nvSpPr>
        <p:spPr/>
        <p:txBody>
          <a:bodyPr/>
          <a:lstStyle/>
          <a:p>
            <a:r>
              <a:rPr lang="en-US" sz="4400" b="1" dirty="0">
                <a:latin typeface="Arial"/>
                <a:cs typeface="Arial"/>
              </a:rPr>
              <a:t>Blue</a:t>
            </a:r>
            <a:r>
              <a:rPr lang="en-US" sz="4400" b="1" spc="-30" dirty="0">
                <a:latin typeface="Arial"/>
                <a:cs typeface="Arial"/>
              </a:rPr>
              <a:t> </a:t>
            </a:r>
            <a:r>
              <a:rPr lang="en-US" sz="4400" b="1" dirty="0">
                <a:latin typeface="Arial"/>
                <a:cs typeface="Arial"/>
              </a:rPr>
              <a:t>Line</a:t>
            </a:r>
            <a:r>
              <a:rPr lang="en-US" sz="4400" b="1" spc="-20" dirty="0">
                <a:latin typeface="Arial"/>
                <a:cs typeface="Arial"/>
              </a:rPr>
              <a:t> </a:t>
            </a:r>
            <a:r>
              <a:rPr lang="en-US" sz="4400" b="1" dirty="0">
                <a:latin typeface="Arial"/>
                <a:cs typeface="Arial"/>
              </a:rPr>
              <a:t>-</a:t>
            </a:r>
            <a:r>
              <a:rPr lang="en-US" sz="4400" b="1" spc="-20" dirty="0">
                <a:latin typeface="Arial"/>
                <a:cs typeface="Arial"/>
              </a:rPr>
              <a:t> </a:t>
            </a:r>
            <a:r>
              <a:rPr lang="en-US" sz="4400" b="1" dirty="0">
                <a:latin typeface="Arial"/>
                <a:cs typeface="Arial"/>
              </a:rPr>
              <a:t>Racine</a:t>
            </a:r>
            <a:r>
              <a:rPr lang="en-US" sz="4400" b="1" spc="-20" dirty="0">
                <a:latin typeface="Arial"/>
                <a:cs typeface="Arial"/>
              </a:rPr>
              <a:t> </a:t>
            </a:r>
            <a:r>
              <a:rPr lang="en-US" sz="4400" b="1" spc="-10" dirty="0">
                <a:latin typeface="Arial"/>
                <a:cs typeface="Arial"/>
              </a:rPr>
              <a:t>Station</a:t>
            </a:r>
            <a:endParaRPr lang="en-US" dirty="0"/>
          </a:p>
        </p:txBody>
      </p:sp>
      <p:sp>
        <p:nvSpPr>
          <p:cNvPr id="3" name="Content Placeholder 2">
            <a:extLst>
              <a:ext uri="{FF2B5EF4-FFF2-40B4-BE49-F238E27FC236}">
                <a16:creationId xmlns:a16="http://schemas.microsoft.com/office/drawing/2014/main" id="{7BF8361A-93DF-4CA8-B23E-8E5D3EA8DF7F}"/>
              </a:ext>
            </a:extLst>
          </p:cNvPr>
          <p:cNvSpPr>
            <a:spLocks noGrp="1"/>
          </p:cNvSpPr>
          <p:nvPr>
            <p:ph idx="1"/>
          </p:nvPr>
        </p:nvSpPr>
        <p:spPr/>
        <p:txBody>
          <a:bodyPr/>
          <a:lstStyle/>
          <a:p>
            <a:pPr marL="0" indent="0">
              <a:buNone/>
            </a:pPr>
            <a:endParaRPr lang="en-US" dirty="0"/>
          </a:p>
        </p:txBody>
      </p:sp>
      <p:pic>
        <p:nvPicPr>
          <p:cNvPr id="4" name="object 3">
            <a:extLst>
              <a:ext uri="{FF2B5EF4-FFF2-40B4-BE49-F238E27FC236}">
                <a16:creationId xmlns:a16="http://schemas.microsoft.com/office/drawing/2014/main" id="{26A73C36-9E8B-4435-A6CC-8210FD60FA77}"/>
              </a:ext>
            </a:extLst>
          </p:cNvPr>
          <p:cNvPicPr/>
          <p:nvPr/>
        </p:nvPicPr>
        <p:blipFill>
          <a:blip r:embed="rId2" cstate="print"/>
          <a:stretch>
            <a:fillRect/>
          </a:stretch>
        </p:blipFill>
        <p:spPr>
          <a:xfrm>
            <a:off x="388882" y="1313793"/>
            <a:ext cx="5707118" cy="3912108"/>
          </a:xfrm>
          <a:prstGeom prst="rect">
            <a:avLst/>
          </a:prstGeom>
        </p:spPr>
      </p:pic>
      <p:pic>
        <p:nvPicPr>
          <p:cNvPr id="5" name="object 5">
            <a:extLst>
              <a:ext uri="{FF2B5EF4-FFF2-40B4-BE49-F238E27FC236}">
                <a16:creationId xmlns:a16="http://schemas.microsoft.com/office/drawing/2014/main" id="{82C87C12-2623-4FAB-AB48-CE71EE31FD8C}"/>
              </a:ext>
            </a:extLst>
          </p:cNvPr>
          <p:cNvPicPr/>
          <p:nvPr/>
        </p:nvPicPr>
        <p:blipFill>
          <a:blip r:embed="rId3" cstate="print"/>
          <a:stretch>
            <a:fillRect/>
          </a:stretch>
        </p:blipFill>
        <p:spPr>
          <a:xfrm>
            <a:off x="6178859" y="1313793"/>
            <a:ext cx="5624258" cy="3912108"/>
          </a:xfrm>
          <a:prstGeom prst="rect">
            <a:avLst/>
          </a:prstGeom>
        </p:spPr>
      </p:pic>
      <p:sp>
        <p:nvSpPr>
          <p:cNvPr id="7" name="TextBox 6">
            <a:extLst>
              <a:ext uri="{FF2B5EF4-FFF2-40B4-BE49-F238E27FC236}">
                <a16:creationId xmlns:a16="http://schemas.microsoft.com/office/drawing/2014/main" id="{399B0EB0-4665-46BE-A65D-5230590CB9B3}"/>
              </a:ext>
            </a:extLst>
          </p:cNvPr>
          <p:cNvSpPr txBox="1"/>
          <p:nvPr/>
        </p:nvSpPr>
        <p:spPr>
          <a:xfrm>
            <a:off x="825623" y="5628443"/>
            <a:ext cx="5086905" cy="584775"/>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0" i="1" u="none" strike="noStrike" kern="0" cap="none" spc="0" normalizeH="0" baseline="0" noProof="0">
                <a:ln>
                  <a:noFill/>
                </a:ln>
                <a:solidFill>
                  <a:srgbClr val="FFFFFF"/>
                </a:solidFill>
                <a:effectLst/>
                <a:uLnTx/>
                <a:uFillTx/>
                <a:latin typeface="Calibri"/>
                <a:cs typeface="Calibri"/>
              </a:rPr>
              <a:t>Rendering</a:t>
            </a:r>
            <a:r>
              <a:rPr kumimoji="0" lang="en-US" sz="1600" b="0" i="1" u="none" strike="noStrike" kern="0" cap="none" spc="-40"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of</a:t>
            </a:r>
            <a:r>
              <a:rPr kumimoji="0" lang="en-US" sz="1600" b="0" i="1" u="none" strike="noStrike" kern="0" cap="none" spc="-10"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new</a:t>
            </a:r>
            <a:r>
              <a:rPr kumimoji="0" lang="en-US" sz="1600" b="0" i="1" u="none" strike="noStrike" kern="0" cap="none" spc="-15"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Racine</a:t>
            </a:r>
            <a:r>
              <a:rPr kumimoji="0" lang="en-US" sz="1600" b="0" i="1" u="none" strike="noStrike" kern="0" cap="none" spc="-15"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Station</a:t>
            </a:r>
            <a:r>
              <a:rPr kumimoji="0" lang="en-US" sz="1600" b="0" i="1" u="none" strike="noStrike" kern="0" cap="none" spc="-50"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house</a:t>
            </a:r>
            <a:r>
              <a:rPr kumimoji="0" lang="en-US" sz="1600" b="0" i="1" u="none" strike="noStrike" kern="0" cap="none" spc="-20"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from</a:t>
            </a:r>
            <a:r>
              <a:rPr kumimoji="0" lang="en-US" sz="1600" b="0" i="1" u="none" strike="noStrike" kern="0" cap="none" spc="-20"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expressway</a:t>
            </a:r>
            <a:r>
              <a:rPr kumimoji="0" lang="en-US" sz="1600" b="0" i="1" u="none" strike="noStrike" kern="0" cap="none" spc="-50" normalizeH="0" baseline="0" noProof="0">
                <a:ln>
                  <a:noFill/>
                </a:ln>
                <a:solidFill>
                  <a:srgbClr val="FFFFFF"/>
                </a:solidFill>
                <a:effectLst/>
                <a:uLnTx/>
                <a:uFillTx/>
                <a:latin typeface="Calibri"/>
                <a:cs typeface="Calibri"/>
              </a:rPr>
              <a:t> </a:t>
            </a:r>
            <a:r>
              <a:rPr kumimoji="0" lang="en-US" sz="1600" b="0" i="1" u="none" strike="noStrike" kern="0" cap="none" spc="-20" normalizeH="0" baseline="0" noProof="0">
                <a:ln>
                  <a:noFill/>
                </a:ln>
                <a:solidFill>
                  <a:srgbClr val="FFFFFF"/>
                </a:solidFill>
                <a:effectLst/>
                <a:uLnTx/>
                <a:uFillTx/>
                <a:latin typeface="Calibri"/>
                <a:cs typeface="Calibri"/>
              </a:rPr>
              <a:t>level</a:t>
            </a:r>
            <a:endParaRPr kumimoji="0" lang="en-US" sz="1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0" name="TextBox 9">
            <a:extLst>
              <a:ext uri="{FF2B5EF4-FFF2-40B4-BE49-F238E27FC236}">
                <a16:creationId xmlns:a16="http://schemas.microsoft.com/office/drawing/2014/main" id="{2BB4BC33-99A0-4A05-B3B6-217BA50C3492}"/>
              </a:ext>
            </a:extLst>
          </p:cNvPr>
          <p:cNvSpPr txBox="1"/>
          <p:nvPr/>
        </p:nvSpPr>
        <p:spPr>
          <a:xfrm>
            <a:off x="6547281" y="5544207"/>
            <a:ext cx="2530864" cy="584775"/>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0" i="1" u="none" strike="noStrike" kern="0" cap="none" spc="0" normalizeH="0" baseline="0" noProof="0">
                <a:ln>
                  <a:noFill/>
                </a:ln>
                <a:solidFill>
                  <a:srgbClr val="FFFFFF"/>
                </a:solidFill>
                <a:effectLst/>
                <a:uLnTx/>
                <a:uFillTx/>
                <a:latin typeface="Calibri"/>
                <a:cs typeface="Calibri"/>
              </a:rPr>
              <a:t>Rendering</a:t>
            </a:r>
            <a:r>
              <a:rPr kumimoji="0" lang="en-US" sz="1600" b="0" i="1" u="none" strike="noStrike" kern="0" cap="none" spc="-35"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of</a:t>
            </a:r>
            <a:r>
              <a:rPr kumimoji="0" lang="en-US" sz="1600" b="0" i="1" u="none" strike="noStrike" kern="0" cap="none" spc="-10"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new</a:t>
            </a:r>
            <a:r>
              <a:rPr kumimoji="0" lang="en-US" sz="1600" b="0" i="1" u="none" strike="noStrike" kern="0" cap="none" spc="-15" normalizeH="0" baseline="0" noProof="0">
                <a:ln>
                  <a:noFill/>
                </a:ln>
                <a:solidFill>
                  <a:srgbClr val="FFFFFF"/>
                </a:solidFill>
                <a:effectLst/>
                <a:uLnTx/>
                <a:uFillTx/>
                <a:latin typeface="Calibri"/>
                <a:cs typeface="Calibri"/>
              </a:rPr>
              <a:t> </a:t>
            </a:r>
            <a:r>
              <a:rPr kumimoji="0" lang="en-US" sz="1600" b="0" i="1" u="none" strike="noStrike" kern="0" cap="none" spc="0" normalizeH="0" baseline="0" noProof="0">
                <a:ln>
                  <a:noFill/>
                </a:ln>
                <a:solidFill>
                  <a:srgbClr val="FFFFFF"/>
                </a:solidFill>
                <a:effectLst/>
                <a:uLnTx/>
                <a:uFillTx/>
                <a:latin typeface="Calibri"/>
                <a:cs typeface="Calibri"/>
              </a:rPr>
              <a:t>Morgan</a:t>
            </a:r>
            <a:r>
              <a:rPr kumimoji="0" lang="en-US" sz="1600" b="0" i="1" u="none" strike="noStrike" kern="0" cap="none" spc="-30" normalizeH="0" baseline="0" noProof="0">
                <a:ln>
                  <a:noFill/>
                </a:ln>
                <a:solidFill>
                  <a:srgbClr val="FFFFFF"/>
                </a:solidFill>
                <a:effectLst/>
                <a:uLnTx/>
                <a:uFillTx/>
                <a:latin typeface="Calibri"/>
                <a:cs typeface="Calibri"/>
              </a:rPr>
              <a:t> </a:t>
            </a:r>
            <a:r>
              <a:rPr kumimoji="0" lang="en-US" sz="1600" b="0" i="1" u="none" strike="noStrike" kern="0" cap="none" spc="-10" normalizeH="0" baseline="0" noProof="0">
                <a:ln>
                  <a:noFill/>
                </a:ln>
                <a:solidFill>
                  <a:srgbClr val="FFFFFF"/>
                </a:solidFill>
                <a:effectLst/>
                <a:uLnTx/>
                <a:uFillTx/>
                <a:latin typeface="Calibri"/>
                <a:cs typeface="Calibri"/>
              </a:rPr>
              <a:t>Substation</a:t>
            </a:r>
            <a:endParaRPr kumimoji="0" lang="en-US" sz="1600" b="0" i="0" u="none" strike="noStrike" kern="0" cap="none" spc="0" normalizeH="0" baseline="0" noProof="0" dirty="0">
              <a:ln>
                <a:noFill/>
              </a:ln>
              <a:solidFill>
                <a:sysClr val="windowText" lastClr="000000"/>
              </a:solidFill>
              <a:effectLst/>
              <a:uLnTx/>
              <a:uFillTx/>
              <a:latin typeface="Calibri"/>
              <a:cs typeface="Calibri"/>
            </a:endParaRPr>
          </a:p>
        </p:txBody>
      </p:sp>
    </p:spTree>
    <p:extLst>
      <p:ext uri="{BB962C8B-B14F-4D97-AF65-F5344CB8AC3E}">
        <p14:creationId xmlns:p14="http://schemas.microsoft.com/office/powerpoint/2010/main" val="215744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384A-07B7-685F-F85B-1FF00DDF77F7}"/>
              </a:ext>
            </a:extLst>
          </p:cNvPr>
          <p:cNvSpPr>
            <a:spLocks noGrp="1"/>
          </p:cNvSpPr>
          <p:nvPr>
            <p:ph type="title"/>
          </p:nvPr>
        </p:nvSpPr>
        <p:spPr>
          <a:xfrm>
            <a:off x="441999" y="59421"/>
            <a:ext cx="11390675" cy="1100818"/>
          </a:xfrm>
        </p:spPr>
        <p:txBody>
          <a:bodyPr>
            <a:normAutofit/>
          </a:bodyPr>
          <a:lstStyle/>
          <a:p>
            <a:r>
              <a:rPr lang="en-US" dirty="0">
                <a:ea typeface="+mn-lt"/>
                <a:cs typeface="+mn-lt"/>
              </a:rPr>
              <a:t>CTA Diversity Small Business Programs</a:t>
            </a:r>
            <a:endParaRPr lang="en-US" dirty="0"/>
          </a:p>
        </p:txBody>
      </p:sp>
      <p:sp>
        <p:nvSpPr>
          <p:cNvPr id="3" name="Content Placeholder 2">
            <a:extLst>
              <a:ext uri="{FF2B5EF4-FFF2-40B4-BE49-F238E27FC236}">
                <a16:creationId xmlns:a16="http://schemas.microsoft.com/office/drawing/2014/main" id="{86933FFE-8D60-4E36-309D-942730770BE4}"/>
              </a:ext>
            </a:extLst>
          </p:cNvPr>
          <p:cNvSpPr>
            <a:spLocks noGrp="1"/>
          </p:cNvSpPr>
          <p:nvPr>
            <p:ph sz="half" idx="1"/>
          </p:nvPr>
        </p:nvSpPr>
        <p:spPr>
          <a:xfrm>
            <a:off x="372087" y="1590377"/>
            <a:ext cx="5897572" cy="5067311"/>
          </a:xfrm>
        </p:spPr>
        <p:txBody>
          <a:bodyPr vert="horz" lIns="91440" tIns="45720" rIns="91440" bIns="45720" rtlCol="0" anchor="t">
            <a:noAutofit/>
          </a:bodyPr>
          <a:lstStyle/>
          <a:p>
            <a:pPr marL="342900" indent="-342900">
              <a:lnSpc>
                <a:spcPct val="100000"/>
              </a:lnSpc>
              <a:spcBef>
                <a:spcPts val="0"/>
              </a:spcBef>
              <a:buFont typeface="Arial,Sans-Serif"/>
            </a:pPr>
            <a:r>
              <a:rPr lang="en-US" sz="2600" b="1" dirty="0">
                <a:ea typeface="+mn-lt"/>
                <a:cs typeface="+mn-lt"/>
              </a:rPr>
              <a:t>Disadvantaged Business Enterprise</a:t>
            </a:r>
            <a:r>
              <a:rPr lang="en-US" sz="2600" dirty="0">
                <a:ea typeface="+mn-lt"/>
                <a:cs typeface="+mn-lt"/>
              </a:rPr>
              <a:t> (DBE)</a:t>
            </a:r>
          </a:p>
          <a:p>
            <a:pPr marL="342900" indent="-342900">
              <a:lnSpc>
                <a:spcPct val="100000"/>
              </a:lnSpc>
              <a:spcBef>
                <a:spcPts val="0"/>
              </a:spcBef>
              <a:buFont typeface="Arial,Sans-Serif"/>
            </a:pPr>
            <a:r>
              <a:rPr lang="en-US" sz="2600" b="1" dirty="0">
                <a:ea typeface="+mn-lt"/>
                <a:cs typeface="+mn-lt"/>
              </a:rPr>
              <a:t>Small Business Enterprise </a:t>
            </a:r>
            <a:r>
              <a:rPr lang="en-US" sz="2600" dirty="0">
                <a:ea typeface="+mn-lt"/>
                <a:cs typeface="+mn-lt"/>
              </a:rPr>
              <a:t>(SBE)</a:t>
            </a:r>
          </a:p>
          <a:p>
            <a:pPr marL="0" indent="0">
              <a:lnSpc>
                <a:spcPct val="100000"/>
              </a:lnSpc>
              <a:spcBef>
                <a:spcPts val="0"/>
              </a:spcBef>
              <a:buNone/>
            </a:pPr>
            <a:endParaRPr lang="en-US" sz="2600" dirty="0">
              <a:ea typeface="+mn-lt"/>
              <a:cs typeface="+mn-lt"/>
            </a:endParaRPr>
          </a:p>
          <a:p>
            <a:pPr marL="342900" indent="-342900">
              <a:lnSpc>
                <a:spcPct val="100000"/>
              </a:lnSpc>
              <a:spcBef>
                <a:spcPts val="0"/>
              </a:spcBef>
              <a:buFont typeface="Arial,Sans-Serif"/>
            </a:pPr>
            <a:r>
              <a:rPr lang="en-US" sz="2800" b="1" dirty="0">
                <a:ea typeface="+mn-lt"/>
                <a:cs typeface="+mn-lt"/>
              </a:rPr>
              <a:t>Accepted certifications:</a:t>
            </a:r>
            <a:endParaRPr lang="en-US" sz="2800" dirty="0">
              <a:ea typeface="+mn-lt"/>
              <a:cs typeface="+mn-lt"/>
            </a:endParaRPr>
          </a:p>
          <a:p>
            <a:pPr marL="800100" lvl="1" indent="-342900">
              <a:lnSpc>
                <a:spcPct val="100000"/>
              </a:lnSpc>
              <a:spcBef>
                <a:spcPts val="0"/>
              </a:spcBef>
              <a:buFont typeface="Arial,Sans-Serif"/>
            </a:pPr>
            <a:r>
              <a:rPr lang="en-US" b="1" dirty="0">
                <a:ea typeface="+mn-lt"/>
                <a:cs typeface="+mn-lt"/>
              </a:rPr>
              <a:t>CTA </a:t>
            </a:r>
            <a:r>
              <a:rPr lang="en-US" dirty="0">
                <a:ea typeface="+mn-lt"/>
                <a:cs typeface="+mn-lt"/>
              </a:rPr>
              <a:t>(SBE/DBE)</a:t>
            </a:r>
          </a:p>
          <a:p>
            <a:pPr marL="800100" lvl="1" indent="-342900">
              <a:lnSpc>
                <a:spcPct val="100000"/>
              </a:lnSpc>
              <a:spcBef>
                <a:spcPts val="0"/>
              </a:spcBef>
              <a:buFont typeface="Arial,Sans-Serif"/>
            </a:pPr>
            <a:r>
              <a:rPr lang="en-US" b="1" dirty="0">
                <a:ea typeface="+mn-lt"/>
                <a:cs typeface="+mn-lt"/>
              </a:rPr>
              <a:t>Metra </a:t>
            </a:r>
            <a:r>
              <a:rPr lang="en-US" dirty="0">
                <a:ea typeface="+mn-lt"/>
                <a:cs typeface="+mn-lt"/>
              </a:rPr>
              <a:t>(SBE/DBE)</a:t>
            </a:r>
          </a:p>
          <a:p>
            <a:pPr marL="800100" lvl="1" indent="-342900">
              <a:lnSpc>
                <a:spcPct val="100000"/>
              </a:lnSpc>
              <a:spcBef>
                <a:spcPts val="0"/>
              </a:spcBef>
              <a:buFont typeface="Arial,Sans-Serif"/>
            </a:pPr>
            <a:r>
              <a:rPr lang="en-US" b="1" dirty="0">
                <a:ea typeface="+mn-lt"/>
                <a:cs typeface="+mn-lt"/>
              </a:rPr>
              <a:t>Pace </a:t>
            </a:r>
            <a:r>
              <a:rPr lang="en-US" dirty="0">
                <a:ea typeface="+mn-lt"/>
                <a:cs typeface="+mn-lt"/>
              </a:rPr>
              <a:t>(SBE/DBE)</a:t>
            </a:r>
          </a:p>
          <a:p>
            <a:pPr marL="800100" lvl="1" indent="-342900">
              <a:lnSpc>
                <a:spcPct val="100000"/>
              </a:lnSpc>
              <a:spcBef>
                <a:spcPts val="0"/>
              </a:spcBef>
              <a:buFont typeface="Arial,Sans-Serif"/>
            </a:pPr>
            <a:r>
              <a:rPr lang="en-US" b="1" dirty="0">
                <a:ea typeface="+mn-lt"/>
                <a:cs typeface="+mn-lt"/>
              </a:rPr>
              <a:t>City of Chicago </a:t>
            </a:r>
            <a:r>
              <a:rPr lang="en-US" dirty="0">
                <a:ea typeface="+mn-lt"/>
                <a:cs typeface="+mn-lt"/>
              </a:rPr>
              <a:t>(DBE)</a:t>
            </a:r>
          </a:p>
          <a:p>
            <a:pPr marL="800100" lvl="1" indent="-342900">
              <a:lnSpc>
                <a:spcPct val="100000"/>
              </a:lnSpc>
              <a:spcBef>
                <a:spcPts val="0"/>
              </a:spcBef>
              <a:buFont typeface="Arial,Sans-Serif"/>
            </a:pPr>
            <a:r>
              <a:rPr lang="en-US" b="1" dirty="0">
                <a:ea typeface="+mn-lt"/>
                <a:cs typeface="+mn-lt"/>
              </a:rPr>
              <a:t>Illinois Department of Transportation </a:t>
            </a:r>
            <a:r>
              <a:rPr lang="en-US" dirty="0">
                <a:ea typeface="+mn-lt"/>
                <a:cs typeface="+mn-lt"/>
              </a:rPr>
              <a:t>(DBE)</a:t>
            </a:r>
          </a:p>
          <a:p>
            <a:endParaRPr lang="en-US" dirty="0">
              <a:cs typeface="Calibri"/>
            </a:endParaRPr>
          </a:p>
        </p:txBody>
      </p:sp>
      <p:sp>
        <p:nvSpPr>
          <p:cNvPr id="4" name="Content Placeholder 3">
            <a:extLst>
              <a:ext uri="{FF2B5EF4-FFF2-40B4-BE49-F238E27FC236}">
                <a16:creationId xmlns:a16="http://schemas.microsoft.com/office/drawing/2014/main" id="{38BBF31C-1379-9EEB-0BD4-5F877BAB9E0C}"/>
              </a:ext>
            </a:extLst>
          </p:cNvPr>
          <p:cNvSpPr>
            <a:spLocks noGrp="1"/>
          </p:cNvSpPr>
          <p:nvPr>
            <p:ph sz="half" idx="2"/>
          </p:nvPr>
        </p:nvSpPr>
        <p:spPr>
          <a:xfrm>
            <a:off x="6949542" y="1590376"/>
            <a:ext cx="5181600" cy="4351338"/>
          </a:xfrm>
        </p:spPr>
        <p:txBody>
          <a:bodyPr vert="horz" lIns="91440" tIns="45720" rIns="91440" bIns="45720" rtlCol="0" anchor="t">
            <a:normAutofit/>
          </a:bodyPr>
          <a:lstStyle/>
          <a:p>
            <a:pPr marL="342900" indent="-342900">
              <a:lnSpc>
                <a:spcPct val="100000"/>
              </a:lnSpc>
              <a:spcBef>
                <a:spcPts val="0"/>
              </a:spcBef>
              <a:buFont typeface="Arial,Sans-Serif"/>
            </a:pPr>
            <a:r>
              <a:rPr lang="en-US" dirty="0">
                <a:ea typeface="+mn-lt"/>
                <a:cs typeface="+mn-lt"/>
              </a:rPr>
              <a:t>Workforce</a:t>
            </a:r>
          </a:p>
          <a:p>
            <a:pPr marL="342900" indent="-342900">
              <a:lnSpc>
                <a:spcPct val="100000"/>
              </a:lnSpc>
              <a:spcBef>
                <a:spcPts val="0"/>
              </a:spcBef>
              <a:buFont typeface="Arial,Sans-Serif"/>
            </a:pPr>
            <a:r>
              <a:rPr lang="en-US" dirty="0">
                <a:ea typeface="+mn-lt"/>
                <a:cs typeface="+mn-lt"/>
              </a:rPr>
              <a:t>Mentor/Protégée</a:t>
            </a:r>
          </a:p>
          <a:p>
            <a:pPr marL="342900" indent="-342900">
              <a:lnSpc>
                <a:spcPct val="100000"/>
              </a:lnSpc>
              <a:spcBef>
                <a:spcPts val="0"/>
              </a:spcBef>
              <a:buFont typeface="Arial,Sans-Serif"/>
            </a:pPr>
            <a:r>
              <a:rPr lang="en-US" dirty="0">
                <a:ea typeface="+mn-lt"/>
                <a:cs typeface="+mn-lt"/>
              </a:rPr>
              <a:t>Technical Assistance</a:t>
            </a:r>
          </a:p>
          <a:p>
            <a:pPr marL="800100" lvl="1" indent="-342900">
              <a:lnSpc>
                <a:spcPct val="100000"/>
              </a:lnSpc>
              <a:spcBef>
                <a:spcPts val="0"/>
              </a:spcBef>
              <a:buFont typeface="Arial,Sans-Serif"/>
            </a:pPr>
            <a:r>
              <a:rPr lang="en-US" dirty="0">
                <a:ea typeface="+mn-lt"/>
                <a:cs typeface="+mn-lt"/>
              </a:rPr>
              <a:t>CTA Contracting Strategies</a:t>
            </a:r>
          </a:p>
          <a:p>
            <a:pPr marL="800100" lvl="1" indent="-342900">
              <a:lnSpc>
                <a:spcPct val="100000"/>
              </a:lnSpc>
              <a:spcBef>
                <a:spcPts val="0"/>
              </a:spcBef>
              <a:buFont typeface="Arial,Sans-Serif"/>
            </a:pPr>
            <a:r>
              <a:rPr lang="en-US" dirty="0">
                <a:ea typeface="+mn-lt"/>
                <a:cs typeface="+mn-lt"/>
              </a:rPr>
              <a:t>Contract Research</a:t>
            </a:r>
          </a:p>
          <a:p>
            <a:pPr marL="800100" lvl="1" indent="-342900">
              <a:lnSpc>
                <a:spcPct val="100000"/>
              </a:lnSpc>
              <a:spcBef>
                <a:spcPts val="0"/>
              </a:spcBef>
              <a:buFont typeface="Arial,Sans-Serif"/>
            </a:pPr>
            <a:r>
              <a:rPr lang="en-US" dirty="0">
                <a:ea typeface="+mn-lt"/>
                <a:cs typeface="+mn-lt"/>
              </a:rPr>
              <a:t>Marketing to the Primes</a:t>
            </a:r>
          </a:p>
          <a:p>
            <a:pPr marL="800100" lvl="1" indent="-342900">
              <a:lnSpc>
                <a:spcPct val="100000"/>
              </a:lnSpc>
              <a:spcBef>
                <a:spcPts val="0"/>
              </a:spcBef>
              <a:buFont typeface="Arial,Sans-Serif"/>
            </a:pPr>
            <a:r>
              <a:rPr lang="en-US" dirty="0">
                <a:ea typeface="+mn-lt"/>
                <a:cs typeface="+mn-lt"/>
              </a:rPr>
              <a:t>Access to Capital</a:t>
            </a:r>
          </a:p>
          <a:p>
            <a:endParaRPr lang="en-US" dirty="0">
              <a:cs typeface="Calibri"/>
            </a:endParaRPr>
          </a:p>
        </p:txBody>
      </p:sp>
    </p:spTree>
    <p:extLst>
      <p:ext uri="{BB962C8B-B14F-4D97-AF65-F5344CB8AC3E}">
        <p14:creationId xmlns:p14="http://schemas.microsoft.com/office/powerpoint/2010/main" val="3029824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CEE0-3D01-4CBC-A82E-A1B13D63BEEE}"/>
              </a:ext>
            </a:extLst>
          </p:cNvPr>
          <p:cNvSpPr>
            <a:spLocks noGrp="1"/>
          </p:cNvSpPr>
          <p:nvPr>
            <p:ph type="title"/>
          </p:nvPr>
        </p:nvSpPr>
        <p:spPr/>
        <p:txBody>
          <a:bodyPr>
            <a:normAutofit fontScale="90000"/>
          </a:bodyPr>
          <a:lstStyle/>
          <a:p>
            <a:r>
              <a:rPr lang="en-US" sz="4400" b="1" dirty="0">
                <a:latin typeface="Calibri"/>
                <a:cs typeface="Calibri"/>
              </a:rPr>
              <a:t>All</a:t>
            </a:r>
            <a:r>
              <a:rPr lang="en-US" sz="4400" b="1" spc="-65" dirty="0">
                <a:latin typeface="Calibri"/>
                <a:cs typeface="Calibri"/>
              </a:rPr>
              <a:t> </a:t>
            </a:r>
            <a:r>
              <a:rPr lang="en-US" sz="4400" b="1" dirty="0">
                <a:latin typeface="Calibri"/>
                <a:cs typeface="Calibri"/>
              </a:rPr>
              <a:t>Stations</a:t>
            </a:r>
            <a:r>
              <a:rPr lang="en-US" sz="4400" b="1" spc="-70" dirty="0">
                <a:latin typeface="Calibri"/>
                <a:cs typeface="Calibri"/>
              </a:rPr>
              <a:t> </a:t>
            </a:r>
            <a:r>
              <a:rPr lang="en-US" sz="4400" b="1" dirty="0">
                <a:latin typeface="Calibri"/>
                <a:cs typeface="Calibri"/>
              </a:rPr>
              <a:t>Accessibility</a:t>
            </a:r>
            <a:r>
              <a:rPr lang="en-US" sz="4400" b="1" spc="-105" dirty="0">
                <a:latin typeface="Calibri"/>
                <a:cs typeface="Calibri"/>
              </a:rPr>
              <a:t> </a:t>
            </a:r>
            <a:r>
              <a:rPr lang="en-US" sz="4400" b="1" dirty="0">
                <a:latin typeface="Calibri"/>
                <a:cs typeface="Calibri"/>
              </a:rPr>
              <a:t>Program</a:t>
            </a:r>
            <a:r>
              <a:rPr lang="en-US" sz="4400" b="1" spc="-85" dirty="0">
                <a:latin typeface="Calibri"/>
                <a:cs typeface="Calibri"/>
              </a:rPr>
              <a:t> </a:t>
            </a:r>
            <a:r>
              <a:rPr lang="en-US" sz="4400" b="1" spc="-10" dirty="0">
                <a:latin typeface="Calibri"/>
                <a:cs typeface="Calibri"/>
              </a:rPr>
              <a:t>(ASAP)</a:t>
            </a:r>
            <a:endParaRPr lang="en-US" dirty="0"/>
          </a:p>
        </p:txBody>
      </p:sp>
      <p:sp>
        <p:nvSpPr>
          <p:cNvPr id="3" name="Content Placeholder 2">
            <a:extLst>
              <a:ext uri="{FF2B5EF4-FFF2-40B4-BE49-F238E27FC236}">
                <a16:creationId xmlns:a16="http://schemas.microsoft.com/office/drawing/2014/main" id="{6DD07249-CC29-4AD5-8395-926CE958C5AF}"/>
              </a:ext>
            </a:extLst>
          </p:cNvPr>
          <p:cNvSpPr>
            <a:spLocks noGrp="1"/>
          </p:cNvSpPr>
          <p:nvPr>
            <p:ph sz="half" idx="1"/>
          </p:nvPr>
        </p:nvSpPr>
        <p:spPr/>
        <p:txBody>
          <a:bodyPr/>
          <a:lstStyle/>
          <a:p>
            <a:pPr marL="12700" marR="0" lvl="0" indent="0" defTabSz="914400" eaLnBrk="1" fontAlgn="auto" latinLnBrk="0" hangingPunct="1">
              <a:lnSpc>
                <a:spcPct val="100000"/>
              </a:lnSpc>
              <a:spcBef>
                <a:spcPts val="484"/>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4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Budget:</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0"/>
              </a:spcBef>
              <a:spcAft>
                <a:spcPts val="0"/>
              </a:spcAft>
              <a:buClrTx/>
              <a:buSzTx/>
              <a:buFont typeface="Arial"/>
              <a:buChar char="•"/>
              <a:tabLst>
                <a:tab pos="354965" algn="l"/>
                <a:tab pos="355600" algn="l"/>
              </a:tabLst>
              <a:defRPr/>
            </a:pPr>
            <a:r>
              <a:rPr kumimoji="0" lang="en-US" sz="2000" b="0" i="0" u="none" strike="noStrike" kern="0" cap="none" spc="-30" normalizeH="0" baseline="0" noProof="0" dirty="0">
                <a:ln>
                  <a:noFill/>
                </a:ln>
                <a:solidFill>
                  <a:srgbClr val="FFFFFF"/>
                </a:solidFill>
                <a:effectLst/>
                <a:uLnTx/>
                <a:uFillTx/>
                <a:latin typeface="Calibri"/>
                <a:cs typeface="Calibri"/>
              </a:rPr>
              <a:t>Total</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30" normalizeH="0" baseline="0" noProof="0" dirty="0">
                <a:ln>
                  <a:noFill/>
                </a:ln>
                <a:solidFill>
                  <a:srgbClr val="FFFFFF"/>
                </a:solidFill>
                <a:effectLst/>
                <a:uLnTx/>
                <a:uFillTx/>
                <a:latin typeface="Calibri"/>
                <a:cs typeface="Calibri"/>
              </a:rPr>
              <a:t>Twenty-</a:t>
            </a:r>
            <a:r>
              <a:rPr kumimoji="0" lang="en-US" sz="2000" b="0" i="0" u="none" strike="noStrike" kern="0" cap="none" spc="-20" normalizeH="0" baseline="0" noProof="0" dirty="0">
                <a:ln>
                  <a:noFill/>
                </a:ln>
                <a:solidFill>
                  <a:srgbClr val="FFFFFF"/>
                </a:solidFill>
                <a:effectLst/>
                <a:uLnTx/>
                <a:uFillTx/>
                <a:latin typeface="Calibri"/>
                <a:cs typeface="Calibri"/>
              </a:rPr>
              <a:t>Year</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Cost:</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$2.1</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Billion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Phase</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One: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$140.3</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Million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5"/>
              </a:spcBef>
              <a:spcAft>
                <a:spcPts val="0"/>
              </a:spcAft>
              <a:buClr>
                <a:srgbClr val="FFFFFF"/>
              </a:buClr>
              <a:buSzTx/>
              <a:buFont typeface="Arial"/>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60"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Schedule: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227329" lvl="0" indent="-342900" defTabSz="914400" eaLnBrk="1" fontAlgn="auto" latinLnBrk="0" hangingPunct="1">
              <a:lnSpc>
                <a:spcPct val="100000"/>
              </a:lnSpc>
              <a:spcBef>
                <a:spcPts val="38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Phase</a:t>
            </a:r>
            <a:r>
              <a:rPr kumimoji="0" lang="en-US" sz="2000" b="0" i="0" u="none" strike="noStrike" kern="0" cap="none" spc="-6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One</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project</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completion </a:t>
            </a:r>
            <a:r>
              <a:rPr kumimoji="0" lang="en-US" sz="2000" b="0" i="0" u="none" strike="noStrike" kern="0" cap="none" spc="0" normalizeH="0" baseline="0" noProof="0" dirty="0">
                <a:ln>
                  <a:noFill/>
                </a:ln>
                <a:solidFill>
                  <a:srgbClr val="FFFFFF"/>
                </a:solidFill>
                <a:effectLst/>
                <a:uLnTx/>
                <a:uFillTx/>
                <a:latin typeface="Calibri"/>
                <a:cs typeface="Calibri"/>
              </a:rPr>
              <a:t>dates</a:t>
            </a:r>
            <a:r>
              <a:rPr kumimoji="0" lang="en-US" sz="2000" b="0" i="0" u="none" strike="noStrike" kern="0" cap="none" spc="-9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range</a:t>
            </a:r>
            <a:r>
              <a:rPr kumimoji="0" lang="en-US" sz="2000" b="0" i="0" u="none" strike="noStrike" kern="0" cap="none" spc="-8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between</a:t>
            </a:r>
            <a:r>
              <a:rPr kumimoji="0" lang="en-US" sz="2000" b="0" i="0" u="none" strike="noStrike" kern="0" cap="none" spc="-6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2020-</a:t>
            </a:r>
            <a:r>
              <a:rPr kumimoji="0" lang="en-US" sz="2000" b="0" i="0" u="none" strike="noStrike" kern="0" cap="none" spc="-20" normalizeH="0" baseline="0" noProof="0" dirty="0">
                <a:ln>
                  <a:noFill/>
                </a:ln>
                <a:solidFill>
                  <a:srgbClr val="FFFFFF"/>
                </a:solidFill>
                <a:effectLst/>
                <a:uLnTx/>
                <a:uFillTx/>
                <a:latin typeface="Calibri"/>
                <a:cs typeface="Calibri"/>
              </a:rPr>
              <a:t>2024</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endParaRPr lang="en-US" dirty="0"/>
          </a:p>
        </p:txBody>
      </p:sp>
      <p:sp>
        <p:nvSpPr>
          <p:cNvPr id="4" name="Content Placeholder 3">
            <a:extLst>
              <a:ext uri="{FF2B5EF4-FFF2-40B4-BE49-F238E27FC236}">
                <a16:creationId xmlns:a16="http://schemas.microsoft.com/office/drawing/2014/main" id="{FBC9AD67-162B-4C59-825D-30E3342B1ABB}"/>
              </a:ext>
            </a:extLst>
          </p:cNvPr>
          <p:cNvSpPr>
            <a:spLocks noGrp="1"/>
          </p:cNvSpPr>
          <p:nvPr>
            <p:ph sz="half" idx="2"/>
          </p:nvPr>
        </p:nvSpPr>
        <p:spPr/>
        <p:txBody>
          <a:bodyPr/>
          <a:lstStyle/>
          <a:p>
            <a:pPr marL="12700" marR="382270" lvl="0" indent="0" algn="just" defTabSz="914400" eaLnBrk="1" fontAlgn="auto" latinLnBrk="0" hangingPunct="1">
              <a:lnSpc>
                <a:spcPct val="100000"/>
              </a:lnSpc>
              <a:spcBef>
                <a:spcPts val="95"/>
              </a:spcBef>
              <a:spcAft>
                <a:spcPts val="0"/>
              </a:spcAft>
              <a:buClrTx/>
              <a:buSzTx/>
              <a:buNone/>
              <a:tabLst>
                <a:tab pos="355600" algn="l"/>
              </a:tabLst>
              <a:defRPr/>
            </a:pPr>
            <a:r>
              <a:rPr kumimoji="0" lang="en-US" sz="2000" b="0" i="0" u="sng" strike="noStrike" kern="0" cap="none" spc="0" normalizeH="0" baseline="0" noProof="0" dirty="0">
                <a:ln>
                  <a:noFill/>
                </a:ln>
                <a:solidFill>
                  <a:srgbClr val="FFFFFF"/>
                </a:solidFill>
                <a:effectLst/>
                <a:uLnTx/>
                <a:uFill>
                  <a:solidFill>
                    <a:srgbClr val="FFFFFF"/>
                  </a:solidFill>
                </a:uFill>
                <a:latin typeface="Calibri"/>
                <a:cs typeface="Calibri"/>
              </a:rPr>
              <a:t>ASAP</a:t>
            </a:r>
            <a:r>
              <a:rPr kumimoji="0" lang="en-US" sz="2000" b="0" i="0" u="sng" strike="noStrike" kern="0" cap="none" spc="-4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Program</a:t>
            </a:r>
            <a:r>
              <a:rPr kumimoji="0" lang="en-US" sz="2000" b="0" i="0" u="sng" strike="noStrike" kern="0" cap="none" spc="-35" normalizeH="0" baseline="0" noProof="0" dirty="0">
                <a:ln>
                  <a:noFill/>
                </a:ln>
                <a:solidFill>
                  <a:srgbClr val="FFFFFF"/>
                </a:solidFill>
                <a:effectLst/>
                <a:uLnTx/>
                <a:uFill>
                  <a:solidFill>
                    <a:srgbClr val="FFFFFF"/>
                  </a:solidFill>
                </a:uFill>
                <a:latin typeface="Calibri"/>
                <a:cs typeface="Calibri"/>
              </a:rPr>
              <a:t> </a:t>
            </a:r>
            <a:r>
              <a:rPr kumimoji="0" lang="en-US" sz="2000" b="0" i="0" u="sng" strike="noStrike" kern="0" cap="none" spc="-10" normalizeH="0" baseline="0" noProof="0" dirty="0">
                <a:ln>
                  <a:noFill/>
                </a:ln>
                <a:solidFill>
                  <a:srgbClr val="FFFFFF"/>
                </a:solidFill>
                <a:effectLst/>
                <a:uLnTx/>
                <a:uFill>
                  <a:solidFill>
                    <a:srgbClr val="FFFFFF"/>
                  </a:solidFill>
                </a:uFill>
                <a:latin typeface="Calibri"/>
                <a:cs typeface="Calibri"/>
              </a:rPr>
              <a:t>Scope</a:t>
            </a:r>
            <a:endParaRPr kumimoji="0" lang="en-US" sz="2000" b="0" i="0" u="none" strike="noStrike" kern="0" cap="none" spc="0" normalizeH="0" baseline="0" noProof="0" dirty="0">
              <a:ln>
                <a:noFill/>
              </a:ln>
              <a:solidFill>
                <a:srgbClr val="FFFFFF"/>
              </a:solidFill>
              <a:effectLst/>
              <a:uLnTx/>
              <a:uFillTx/>
              <a:latin typeface="Calibri"/>
              <a:cs typeface="Calibri"/>
            </a:endParaRPr>
          </a:p>
          <a:p>
            <a:pPr marL="355600" marR="382270" lvl="0" indent="-342900" algn="just" defTabSz="914400" eaLnBrk="1" fontAlgn="auto" latinLnBrk="0" hangingPunct="1">
              <a:lnSpc>
                <a:spcPct val="100000"/>
              </a:lnSpc>
              <a:spcBef>
                <a:spcPts val="95"/>
              </a:spcBef>
              <a:spcAft>
                <a:spcPts val="0"/>
              </a:spcAft>
              <a:buClrTx/>
              <a:buSzTx/>
              <a:buFont typeface="Arial"/>
              <a:buChar char="•"/>
              <a:tabLst>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goal</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ASAP</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is</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make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system</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completely </a:t>
            </a:r>
            <a:r>
              <a:rPr kumimoji="0" lang="en-US" sz="2000" b="0" i="0" u="none" strike="noStrike" kern="0" cap="none" spc="0" normalizeH="0" baseline="0" noProof="0" dirty="0">
                <a:ln>
                  <a:noFill/>
                </a:ln>
                <a:solidFill>
                  <a:srgbClr val="FFFFFF"/>
                </a:solidFill>
                <a:effectLst/>
                <a:uLnTx/>
                <a:uFillTx/>
                <a:latin typeface="Calibri"/>
                <a:cs typeface="Calibri"/>
              </a:rPr>
              <a:t>accessible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to</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people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with</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disabilities</a:t>
            </a:r>
            <a:r>
              <a:rPr kumimoji="0" lang="en-US" sz="2000" b="0" i="0" u="none" strike="noStrike" kern="0" cap="none" spc="-6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in</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next</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20 </a:t>
            </a:r>
            <a:r>
              <a:rPr kumimoji="0" lang="en-US" sz="2000" b="0" i="0" u="none" strike="noStrike" kern="0" cap="none" spc="-10" normalizeH="0" baseline="0" noProof="0" dirty="0">
                <a:ln>
                  <a:noFill/>
                </a:ln>
                <a:solidFill>
                  <a:srgbClr val="FFFFFF"/>
                </a:solidFill>
                <a:effectLst/>
                <a:uLnTx/>
                <a:uFillTx/>
                <a:latin typeface="Calibri"/>
                <a:cs typeface="Calibri"/>
              </a:rPr>
              <a:t>years.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algn="just" defTabSz="914400" eaLnBrk="1" fontAlgn="auto" latinLnBrk="0" hangingPunct="1">
              <a:lnSpc>
                <a:spcPct val="100000"/>
              </a:lnSpc>
              <a:spcBef>
                <a:spcPts val="385"/>
              </a:spcBef>
              <a:spcAft>
                <a:spcPts val="0"/>
              </a:spcAft>
              <a:buClrTx/>
              <a:buSzTx/>
              <a:buFont typeface="Arial"/>
              <a:buChar char="•"/>
              <a:tabLst>
                <a:tab pos="355600" algn="l"/>
              </a:tabLst>
              <a:defRPr/>
            </a:pPr>
            <a:r>
              <a:rPr kumimoji="0" lang="en-US" sz="2000" b="0" i="0" u="none" strike="noStrike" kern="0" cap="none" spc="-20" normalizeH="0" baseline="0" noProof="0" dirty="0">
                <a:ln>
                  <a:noFill/>
                </a:ln>
                <a:solidFill>
                  <a:srgbClr val="FFFFFF"/>
                </a:solidFill>
                <a:effectLst/>
                <a:uLnTx/>
                <a:uFillTx/>
                <a:latin typeface="Calibri"/>
                <a:cs typeface="Calibri"/>
              </a:rPr>
              <a:t>Forty-</a:t>
            </a:r>
            <a:r>
              <a:rPr kumimoji="0" lang="en-US" sz="2000" b="0" i="0" u="none" strike="noStrike" kern="0" cap="none" spc="0" normalizeH="0" baseline="0" noProof="0" dirty="0">
                <a:ln>
                  <a:noFill/>
                </a:ln>
                <a:solidFill>
                  <a:srgbClr val="FFFFFF"/>
                </a:solidFill>
                <a:effectLst/>
                <a:uLnTx/>
                <a:uFillTx/>
                <a:latin typeface="Calibri"/>
                <a:cs typeface="Calibri"/>
              </a:rPr>
              <a:t>two </a:t>
            </a:r>
            <a:r>
              <a:rPr kumimoji="0" lang="en-US" sz="2000" b="0" i="0" u="none" strike="noStrike" kern="0" cap="none" spc="-10" normalizeH="0" baseline="0" noProof="0" dirty="0">
                <a:ln>
                  <a:noFill/>
                </a:ln>
                <a:solidFill>
                  <a:srgbClr val="FFFFFF"/>
                </a:solidFill>
                <a:effectLst/>
                <a:uLnTx/>
                <a:uFillTx/>
                <a:latin typeface="Calibri"/>
                <a:cs typeface="Calibri"/>
              </a:rPr>
              <a:t>stations</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are</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inaccessible</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and</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are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included</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Calibri"/>
                <a:cs typeface="Calibri"/>
              </a:rPr>
              <a:t>either</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in</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ASAP</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or</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in</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one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of</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60" normalizeH="0" baseline="0" noProof="0" dirty="0">
                <a:ln>
                  <a:noFill/>
                </a:ln>
                <a:solidFill>
                  <a:srgbClr val="FFFFFF"/>
                </a:solidFill>
                <a:effectLst/>
                <a:uLnTx/>
                <a:uFillTx/>
                <a:latin typeface="Calibri"/>
                <a:cs typeface="Calibri"/>
              </a:rPr>
              <a:t>CTA’s</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other</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major</a:t>
            </a:r>
            <a:r>
              <a:rPr kumimoji="0" lang="en-US" sz="2000" b="0" i="0" u="none" strike="noStrike" kern="0" cap="none" spc="-10" normalizeH="0" baseline="0" noProof="0" dirty="0">
                <a:ln>
                  <a:noFill/>
                </a:ln>
                <a:solidFill>
                  <a:srgbClr val="FFFFFF"/>
                </a:solidFill>
                <a:effectLst/>
                <a:uLnTx/>
                <a:uFillTx/>
                <a:latin typeface="Calibri"/>
                <a:cs typeface="Calibri"/>
              </a:rPr>
              <a:t> programs.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algn="just" defTabSz="914400" eaLnBrk="1" fontAlgn="auto" latinLnBrk="0" hangingPunct="1">
              <a:lnSpc>
                <a:spcPct val="100000"/>
              </a:lnSpc>
              <a:spcBef>
                <a:spcPts val="385"/>
              </a:spcBef>
              <a:spcAft>
                <a:spcPts val="0"/>
              </a:spcAft>
              <a:buClrTx/>
              <a:buSzTx/>
              <a:buFont typeface="Arial"/>
              <a:buChar char="•"/>
              <a:tabLst>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ASAP</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Phase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One</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includes</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eight</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(8)</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prioritized</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stations.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endParaRPr lang="en-US" dirty="0"/>
          </a:p>
        </p:txBody>
      </p:sp>
    </p:spTree>
    <p:extLst>
      <p:ext uri="{BB962C8B-B14F-4D97-AF65-F5344CB8AC3E}">
        <p14:creationId xmlns:p14="http://schemas.microsoft.com/office/powerpoint/2010/main" val="55854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71BB2-8B2D-471B-ADB5-F16F1EBFE275}"/>
              </a:ext>
            </a:extLst>
          </p:cNvPr>
          <p:cNvPicPr>
            <a:picLocks noChangeAspect="1"/>
          </p:cNvPicPr>
          <p:nvPr/>
        </p:nvPicPr>
        <p:blipFill>
          <a:blip r:embed="rId2"/>
          <a:stretch>
            <a:fillRect/>
          </a:stretch>
        </p:blipFill>
        <p:spPr>
          <a:xfrm>
            <a:off x="381739" y="532660"/>
            <a:ext cx="11168109" cy="4958871"/>
          </a:xfrm>
          <a:prstGeom prst="rect">
            <a:avLst/>
          </a:prstGeom>
        </p:spPr>
      </p:pic>
      <p:sp>
        <p:nvSpPr>
          <p:cNvPr id="4" name="TextBox 3">
            <a:extLst>
              <a:ext uri="{FF2B5EF4-FFF2-40B4-BE49-F238E27FC236}">
                <a16:creationId xmlns:a16="http://schemas.microsoft.com/office/drawing/2014/main" id="{19863BEF-BD56-491F-963B-BB0ED6F4E711}"/>
              </a:ext>
            </a:extLst>
          </p:cNvPr>
          <p:cNvSpPr txBox="1"/>
          <p:nvPr/>
        </p:nvSpPr>
        <p:spPr>
          <a:xfrm>
            <a:off x="1553592" y="5805996"/>
            <a:ext cx="8096435" cy="369332"/>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1800" b="1" i="0" u="none" strike="noStrike" kern="0" cap="none" spc="0" normalizeH="0" baseline="0" noProof="0" dirty="0">
                <a:ln>
                  <a:noFill/>
                </a:ln>
                <a:effectLst/>
                <a:uLnTx/>
                <a:uFillTx/>
                <a:latin typeface="Calibri"/>
                <a:cs typeface="Calibri"/>
              </a:rPr>
              <a:t>Nine</a:t>
            </a:r>
            <a:r>
              <a:rPr kumimoji="0" lang="en-US" sz="1800" b="1" i="0" u="none" strike="noStrike" kern="0" cap="none" spc="-20" normalizeH="0" baseline="0" noProof="0" dirty="0">
                <a:ln>
                  <a:noFill/>
                </a:ln>
                <a:effectLst/>
                <a:uLnTx/>
                <a:uFillTx/>
                <a:latin typeface="Calibri"/>
                <a:cs typeface="Calibri"/>
              </a:rPr>
              <a:t> </a:t>
            </a:r>
            <a:r>
              <a:rPr kumimoji="0" lang="en-US" sz="1800" b="1" i="0" u="none" strike="noStrike" kern="0" cap="none" spc="0" normalizeH="0" baseline="0" noProof="0" dirty="0">
                <a:ln>
                  <a:noFill/>
                </a:ln>
                <a:effectLst/>
                <a:uLnTx/>
                <a:uFillTx/>
                <a:latin typeface="Calibri"/>
                <a:cs typeface="Calibri"/>
              </a:rPr>
              <a:t>(9) stations</a:t>
            </a:r>
            <a:r>
              <a:rPr kumimoji="0" lang="en-US" sz="1800" b="1" i="0" u="none" strike="noStrike" kern="0" cap="none" spc="-20" normalizeH="0" baseline="0" noProof="0" dirty="0">
                <a:ln>
                  <a:noFill/>
                </a:ln>
                <a:effectLst/>
                <a:uLnTx/>
                <a:uFillTx/>
                <a:latin typeface="Calibri"/>
                <a:cs typeface="Calibri"/>
              </a:rPr>
              <a:t> </a:t>
            </a:r>
            <a:r>
              <a:rPr kumimoji="0" lang="en-US" sz="1800" b="1" i="0" u="none" strike="noStrike" kern="0" cap="none" spc="0" normalizeH="0" baseline="0" noProof="0" dirty="0">
                <a:ln>
                  <a:noFill/>
                </a:ln>
                <a:effectLst/>
                <a:uLnTx/>
                <a:uFillTx/>
                <a:latin typeface="Calibri"/>
                <a:cs typeface="Calibri"/>
              </a:rPr>
              <a:t>fully</a:t>
            </a:r>
            <a:r>
              <a:rPr kumimoji="0" lang="en-US" sz="1800" b="1" i="0" u="none" strike="noStrike" kern="0" cap="none" spc="-15" normalizeH="0" baseline="0" noProof="0" dirty="0">
                <a:ln>
                  <a:noFill/>
                </a:ln>
                <a:effectLst/>
                <a:uLnTx/>
                <a:uFillTx/>
                <a:latin typeface="Calibri"/>
                <a:cs typeface="Calibri"/>
              </a:rPr>
              <a:t> </a:t>
            </a:r>
            <a:r>
              <a:rPr kumimoji="0" lang="en-US" sz="1800" b="1" i="0" u="none" strike="noStrike" kern="0" cap="none" spc="0" normalizeH="0" baseline="0" noProof="0" dirty="0">
                <a:ln>
                  <a:noFill/>
                </a:ln>
                <a:effectLst/>
                <a:uLnTx/>
                <a:uFillTx/>
                <a:latin typeface="Calibri"/>
                <a:cs typeface="Calibri"/>
              </a:rPr>
              <a:t>funded</a:t>
            </a:r>
            <a:r>
              <a:rPr kumimoji="0" lang="en-US" sz="1800" b="1" i="0" u="none" strike="noStrike" kern="0" cap="none" spc="-5" normalizeH="0" baseline="0" noProof="0" dirty="0">
                <a:ln>
                  <a:noFill/>
                </a:ln>
                <a:effectLst/>
                <a:uLnTx/>
                <a:uFillTx/>
                <a:latin typeface="Calibri"/>
                <a:cs typeface="Calibri"/>
              </a:rPr>
              <a:t> </a:t>
            </a:r>
            <a:r>
              <a:rPr kumimoji="0" lang="en-US" sz="1800" b="1" i="0" u="none" strike="noStrike" kern="0" cap="none" spc="0" normalizeH="0" baseline="0" noProof="0" dirty="0">
                <a:ln>
                  <a:noFill/>
                </a:ln>
                <a:effectLst/>
                <a:uLnTx/>
                <a:uFillTx/>
                <a:latin typeface="Calibri"/>
                <a:cs typeface="Calibri"/>
              </a:rPr>
              <a:t>and in</a:t>
            </a:r>
            <a:r>
              <a:rPr kumimoji="0" lang="en-US" sz="1800" b="1" i="0" u="none" strike="noStrike" kern="0" cap="none" spc="-5" normalizeH="0" baseline="0" noProof="0" dirty="0">
                <a:ln>
                  <a:noFill/>
                </a:ln>
                <a:effectLst/>
                <a:uLnTx/>
                <a:uFillTx/>
                <a:latin typeface="Calibri"/>
                <a:cs typeface="Calibri"/>
              </a:rPr>
              <a:t> </a:t>
            </a:r>
            <a:r>
              <a:rPr kumimoji="0" lang="en-US" sz="1800" b="1" i="0" u="none" strike="noStrike" kern="0" cap="none" spc="-10" normalizeH="0" baseline="0" noProof="0" dirty="0">
                <a:ln>
                  <a:noFill/>
                </a:ln>
                <a:effectLst/>
                <a:uLnTx/>
                <a:uFillTx/>
                <a:latin typeface="Calibri"/>
                <a:cs typeface="Calibri"/>
              </a:rPr>
              <a:t>implementation</a:t>
            </a:r>
            <a:endParaRPr kumimoji="0" lang="en-US" sz="1800" b="1" i="0" u="none" strike="noStrike" kern="0" cap="none" spc="0" normalizeH="0" baseline="0" noProof="0" dirty="0">
              <a:ln>
                <a:noFill/>
              </a:ln>
              <a:effectLst/>
              <a:uLnTx/>
              <a:uFillTx/>
              <a:latin typeface="Calibri"/>
              <a:cs typeface="Calibri"/>
            </a:endParaRPr>
          </a:p>
        </p:txBody>
      </p:sp>
      <p:pic>
        <p:nvPicPr>
          <p:cNvPr id="6" name="Picture 5">
            <a:extLst>
              <a:ext uri="{FF2B5EF4-FFF2-40B4-BE49-F238E27FC236}">
                <a16:creationId xmlns:a16="http://schemas.microsoft.com/office/drawing/2014/main" id="{00B30E85-C1A6-4B52-9084-25587C4AC597}"/>
              </a:ext>
            </a:extLst>
          </p:cNvPr>
          <p:cNvPicPr>
            <a:picLocks noChangeAspect="1"/>
          </p:cNvPicPr>
          <p:nvPr/>
        </p:nvPicPr>
        <p:blipFill>
          <a:blip r:embed="rId3"/>
          <a:stretch>
            <a:fillRect/>
          </a:stretch>
        </p:blipFill>
        <p:spPr>
          <a:xfrm>
            <a:off x="2723826" y="5852549"/>
            <a:ext cx="352425" cy="276225"/>
          </a:xfrm>
          <a:prstGeom prst="rect">
            <a:avLst/>
          </a:prstGeom>
        </p:spPr>
      </p:pic>
    </p:spTree>
    <p:extLst>
      <p:ext uri="{BB962C8B-B14F-4D97-AF65-F5344CB8AC3E}">
        <p14:creationId xmlns:p14="http://schemas.microsoft.com/office/powerpoint/2010/main" val="1696791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EF86-5646-4E5A-A39F-A61389FACDFB}"/>
              </a:ext>
            </a:extLst>
          </p:cNvPr>
          <p:cNvSpPr>
            <a:spLocks noGrp="1"/>
          </p:cNvSpPr>
          <p:nvPr>
            <p:ph type="title"/>
          </p:nvPr>
        </p:nvSpPr>
        <p:spPr/>
        <p:txBody>
          <a:bodyPr/>
          <a:lstStyle/>
          <a:p>
            <a:r>
              <a:rPr lang="en-US" sz="4400" b="1" dirty="0">
                <a:latin typeface="Arial"/>
                <a:cs typeface="Arial"/>
              </a:rPr>
              <a:t>ASAP</a:t>
            </a:r>
            <a:r>
              <a:rPr lang="en-US" sz="4400" b="1" spc="-170" dirty="0">
                <a:latin typeface="Arial"/>
                <a:cs typeface="Arial"/>
              </a:rPr>
              <a:t> </a:t>
            </a:r>
            <a:r>
              <a:rPr lang="en-US" sz="4400" b="1" dirty="0">
                <a:latin typeface="Arial"/>
                <a:cs typeface="Arial"/>
              </a:rPr>
              <a:t>Phase</a:t>
            </a:r>
            <a:r>
              <a:rPr lang="en-US" sz="4400" b="1" spc="-100" dirty="0">
                <a:latin typeface="Arial"/>
                <a:cs typeface="Arial"/>
              </a:rPr>
              <a:t> </a:t>
            </a:r>
            <a:r>
              <a:rPr lang="en-US" sz="4400" b="1" dirty="0">
                <a:latin typeface="Arial"/>
                <a:cs typeface="Arial"/>
              </a:rPr>
              <a:t>1</a:t>
            </a:r>
            <a:r>
              <a:rPr lang="en-US" sz="4400" b="1" spc="-105" dirty="0">
                <a:latin typeface="Arial"/>
                <a:cs typeface="Arial"/>
              </a:rPr>
              <a:t> </a:t>
            </a:r>
            <a:r>
              <a:rPr lang="en-US" sz="4400" b="1" dirty="0">
                <a:latin typeface="Arial"/>
                <a:cs typeface="Arial"/>
              </a:rPr>
              <a:t>Station</a:t>
            </a:r>
            <a:r>
              <a:rPr lang="en-US" sz="4400" b="1" spc="-90" dirty="0">
                <a:latin typeface="Arial"/>
                <a:cs typeface="Arial"/>
              </a:rPr>
              <a:t> </a:t>
            </a:r>
            <a:r>
              <a:rPr lang="en-US" sz="4400" b="1" spc="-10" dirty="0">
                <a:latin typeface="Arial"/>
                <a:cs typeface="Arial"/>
              </a:rPr>
              <a:t>Overview</a:t>
            </a:r>
            <a:endParaRPr lang="en-US" dirty="0"/>
          </a:p>
        </p:txBody>
      </p:sp>
      <p:graphicFrame>
        <p:nvGraphicFramePr>
          <p:cNvPr id="4" name="Table 4">
            <a:extLst>
              <a:ext uri="{FF2B5EF4-FFF2-40B4-BE49-F238E27FC236}">
                <a16:creationId xmlns:a16="http://schemas.microsoft.com/office/drawing/2014/main" id="{5A5A4F55-0FB6-4847-BD6A-B14302D1209D}"/>
              </a:ext>
            </a:extLst>
          </p:cNvPr>
          <p:cNvGraphicFramePr>
            <a:graphicFrameLocks noGrp="1"/>
          </p:cNvGraphicFramePr>
          <p:nvPr>
            <p:ph idx="1"/>
            <p:extLst>
              <p:ext uri="{D42A27DB-BD31-4B8C-83A1-F6EECF244321}">
                <p14:modId xmlns:p14="http://schemas.microsoft.com/office/powerpoint/2010/main" val="2830224397"/>
              </p:ext>
            </p:extLst>
          </p:nvPr>
        </p:nvGraphicFramePr>
        <p:xfrm>
          <a:off x="388938" y="1314450"/>
          <a:ext cx="11445873" cy="4156798"/>
        </p:xfrm>
        <a:graphic>
          <a:graphicData uri="http://schemas.openxmlformats.org/drawingml/2006/table">
            <a:tbl>
              <a:tblPr firstRow="1" bandRow="1">
                <a:tableStyleId>{3B4B98B0-60AC-42C2-AFA5-B58CD77FA1E5}</a:tableStyleId>
              </a:tblPr>
              <a:tblGrid>
                <a:gridCol w="3815291">
                  <a:extLst>
                    <a:ext uri="{9D8B030D-6E8A-4147-A177-3AD203B41FA5}">
                      <a16:colId xmlns:a16="http://schemas.microsoft.com/office/drawing/2014/main" val="1191220500"/>
                    </a:ext>
                  </a:extLst>
                </a:gridCol>
                <a:gridCol w="3815291">
                  <a:extLst>
                    <a:ext uri="{9D8B030D-6E8A-4147-A177-3AD203B41FA5}">
                      <a16:colId xmlns:a16="http://schemas.microsoft.com/office/drawing/2014/main" val="2668317173"/>
                    </a:ext>
                  </a:extLst>
                </a:gridCol>
                <a:gridCol w="3815291">
                  <a:extLst>
                    <a:ext uri="{9D8B030D-6E8A-4147-A177-3AD203B41FA5}">
                      <a16:colId xmlns:a16="http://schemas.microsoft.com/office/drawing/2014/main" val="2595070664"/>
                    </a:ext>
                  </a:extLst>
                </a:gridCol>
              </a:tblGrid>
              <a:tr h="441597">
                <a:tc>
                  <a:txBody>
                    <a:bodyPr/>
                    <a:lstStyle/>
                    <a:p>
                      <a:pPr marL="91440">
                        <a:lnSpc>
                          <a:spcPct val="100000"/>
                        </a:lnSpc>
                        <a:spcBef>
                          <a:spcPts val="280"/>
                        </a:spcBef>
                      </a:pPr>
                      <a:r>
                        <a:rPr sz="1800" b="1" spc="-10" dirty="0">
                          <a:solidFill>
                            <a:srgbClr val="FFFFFF"/>
                          </a:solidFill>
                          <a:latin typeface="Calibri"/>
                          <a:cs typeface="Calibri"/>
                        </a:rPr>
                        <a:t>Station</a:t>
                      </a:r>
                      <a:endParaRPr sz="1800" dirty="0">
                        <a:latin typeface="Calibri"/>
                        <a:cs typeface="Calibri"/>
                      </a:endParaRPr>
                    </a:p>
                  </a:txBody>
                  <a:tcPr marL="0" marR="0" marT="35560" marB="0"/>
                </a:tc>
                <a:tc>
                  <a:txBody>
                    <a:bodyPr/>
                    <a:lstStyle/>
                    <a:p>
                      <a:pPr marL="299085">
                        <a:lnSpc>
                          <a:spcPct val="100000"/>
                        </a:lnSpc>
                        <a:spcBef>
                          <a:spcPts val="280"/>
                        </a:spcBef>
                      </a:pPr>
                      <a:r>
                        <a:rPr sz="1800" b="1" spc="-10" dirty="0">
                          <a:solidFill>
                            <a:srgbClr val="FFFFFF"/>
                          </a:solidFill>
                          <a:latin typeface="Calibri"/>
                          <a:cs typeface="Calibri"/>
                        </a:rPr>
                        <a:t>Status</a:t>
                      </a:r>
                      <a:endParaRPr sz="1800" dirty="0">
                        <a:latin typeface="Calibri"/>
                        <a:cs typeface="Calibri"/>
                      </a:endParaRPr>
                    </a:p>
                  </a:txBody>
                  <a:tcPr marL="0" marR="0" marT="35560" marB="0"/>
                </a:tc>
                <a:tc>
                  <a:txBody>
                    <a:bodyPr/>
                    <a:lstStyle/>
                    <a:p>
                      <a:pPr marL="313690">
                        <a:lnSpc>
                          <a:spcPct val="100000"/>
                        </a:lnSpc>
                        <a:spcBef>
                          <a:spcPts val="280"/>
                        </a:spcBef>
                      </a:pPr>
                      <a:r>
                        <a:rPr sz="1800" b="1" dirty="0">
                          <a:solidFill>
                            <a:srgbClr val="FFFFFF"/>
                          </a:solidFill>
                          <a:latin typeface="Calibri"/>
                          <a:cs typeface="Calibri"/>
                        </a:rPr>
                        <a:t>Projected</a:t>
                      </a:r>
                      <a:r>
                        <a:rPr sz="1800" b="1" spc="-80" dirty="0">
                          <a:solidFill>
                            <a:srgbClr val="FFFFFF"/>
                          </a:solidFill>
                          <a:latin typeface="Calibri"/>
                          <a:cs typeface="Calibri"/>
                        </a:rPr>
                        <a:t> </a:t>
                      </a:r>
                      <a:r>
                        <a:rPr sz="1800" b="1" spc="-10" dirty="0">
                          <a:solidFill>
                            <a:srgbClr val="FFFFFF"/>
                          </a:solidFill>
                          <a:latin typeface="Calibri"/>
                          <a:cs typeface="Calibri"/>
                        </a:rPr>
                        <a:t>Construction</a:t>
                      </a:r>
                      <a:endParaRPr sz="1800" dirty="0">
                        <a:latin typeface="Calibri"/>
                        <a:cs typeface="Calibri"/>
                      </a:endParaRPr>
                    </a:p>
                  </a:txBody>
                  <a:tcPr marL="0" marR="0" marT="35560" marB="0"/>
                </a:tc>
                <a:extLst>
                  <a:ext uri="{0D108BD9-81ED-4DB2-BD59-A6C34878D82A}">
                    <a16:rowId xmlns:a16="http://schemas.microsoft.com/office/drawing/2014/main" val="198439475"/>
                  </a:ext>
                </a:extLst>
              </a:tr>
              <a:tr h="527043">
                <a:tc>
                  <a:txBody>
                    <a:bodyPr/>
                    <a:lstStyle/>
                    <a:p>
                      <a:pPr marL="91440" marR="654685">
                        <a:lnSpc>
                          <a:spcPct val="100000"/>
                        </a:lnSpc>
                        <a:spcBef>
                          <a:spcPts val="245"/>
                        </a:spcBef>
                      </a:pPr>
                      <a:r>
                        <a:rPr sz="1800" dirty="0">
                          <a:solidFill>
                            <a:srgbClr val="FFFFFF"/>
                          </a:solidFill>
                          <a:latin typeface="Calibri"/>
                          <a:cs typeface="Calibri"/>
                        </a:rPr>
                        <a:t>Racine</a:t>
                      </a:r>
                      <a:r>
                        <a:rPr sz="1800" spc="-5" dirty="0">
                          <a:solidFill>
                            <a:srgbClr val="FFFFFF"/>
                          </a:solidFill>
                          <a:latin typeface="Calibri"/>
                          <a:cs typeface="Calibri"/>
                        </a:rPr>
                        <a:t> </a:t>
                      </a:r>
                      <a:r>
                        <a:rPr sz="1800" spc="-20" dirty="0">
                          <a:solidFill>
                            <a:srgbClr val="FFFFFF"/>
                          </a:solidFill>
                          <a:latin typeface="Calibri"/>
                          <a:cs typeface="Calibri"/>
                        </a:rPr>
                        <a:t>Station </a:t>
                      </a:r>
                      <a:r>
                        <a:rPr sz="1800" dirty="0">
                          <a:solidFill>
                            <a:srgbClr val="FFFFFF"/>
                          </a:solidFill>
                          <a:latin typeface="Calibri"/>
                          <a:cs typeface="Calibri"/>
                        </a:rPr>
                        <a:t>(Blue</a:t>
                      </a:r>
                      <a:r>
                        <a:rPr sz="1800" spc="-10" dirty="0">
                          <a:solidFill>
                            <a:srgbClr val="FFFFFF"/>
                          </a:solidFill>
                          <a:latin typeface="Calibri"/>
                          <a:cs typeface="Calibri"/>
                        </a:rPr>
                        <a:t> Line)</a:t>
                      </a:r>
                      <a:endParaRPr sz="1800">
                        <a:latin typeface="Calibri"/>
                        <a:cs typeface="Calibri"/>
                      </a:endParaRPr>
                    </a:p>
                  </a:txBody>
                  <a:tcPr marL="0" marR="0" marT="31115" marB="0"/>
                </a:tc>
                <a:tc>
                  <a:txBody>
                    <a:bodyPr/>
                    <a:lstStyle/>
                    <a:p>
                      <a:pPr marL="299085">
                        <a:lnSpc>
                          <a:spcPct val="100000"/>
                        </a:lnSpc>
                        <a:spcBef>
                          <a:spcPts val="1325"/>
                        </a:spcBef>
                      </a:pPr>
                      <a:r>
                        <a:rPr sz="1800" dirty="0">
                          <a:solidFill>
                            <a:srgbClr val="FFFFFF"/>
                          </a:solidFill>
                          <a:latin typeface="Calibri"/>
                          <a:cs typeface="Calibri"/>
                        </a:rPr>
                        <a:t>75%</a:t>
                      </a:r>
                      <a:r>
                        <a:rPr sz="1800" spc="5" dirty="0">
                          <a:solidFill>
                            <a:srgbClr val="FFFFFF"/>
                          </a:solidFill>
                          <a:latin typeface="Calibri"/>
                          <a:cs typeface="Calibri"/>
                        </a:rPr>
                        <a:t> </a:t>
                      </a:r>
                      <a:r>
                        <a:rPr sz="1800" spc="-10" dirty="0">
                          <a:solidFill>
                            <a:srgbClr val="FFFFFF"/>
                          </a:solidFill>
                          <a:latin typeface="Calibri"/>
                          <a:cs typeface="Calibri"/>
                        </a:rPr>
                        <a:t>Design</a:t>
                      </a:r>
                      <a:endParaRPr sz="1800">
                        <a:latin typeface="Calibri"/>
                        <a:cs typeface="Calibri"/>
                      </a:endParaRPr>
                    </a:p>
                  </a:txBody>
                  <a:tcPr marL="0" marR="0" marT="168275" marB="0"/>
                </a:tc>
                <a:tc>
                  <a:txBody>
                    <a:bodyPr/>
                    <a:lstStyle/>
                    <a:p>
                      <a:pPr marL="313690">
                        <a:lnSpc>
                          <a:spcPct val="100000"/>
                        </a:lnSpc>
                        <a:spcBef>
                          <a:spcPts val="1325"/>
                        </a:spcBef>
                      </a:pPr>
                      <a:r>
                        <a:rPr sz="1800" dirty="0">
                          <a:solidFill>
                            <a:srgbClr val="FFFFFF"/>
                          </a:solidFill>
                          <a:latin typeface="Calibri"/>
                          <a:cs typeface="Calibri"/>
                        </a:rPr>
                        <a:t>Q1 2023</a:t>
                      </a:r>
                      <a:r>
                        <a:rPr sz="1800" spc="10" dirty="0">
                          <a:solidFill>
                            <a:srgbClr val="FFFFFF"/>
                          </a:solidFill>
                          <a:latin typeface="Calibri"/>
                          <a:cs typeface="Calibri"/>
                        </a:rPr>
                        <a:t> </a:t>
                      </a:r>
                      <a:r>
                        <a:rPr sz="1800" dirty="0">
                          <a:solidFill>
                            <a:srgbClr val="FFFFFF"/>
                          </a:solidFill>
                          <a:latin typeface="Calibri"/>
                          <a:cs typeface="Calibri"/>
                        </a:rPr>
                        <a:t>–</a:t>
                      </a:r>
                      <a:r>
                        <a:rPr sz="1800" spc="5" dirty="0">
                          <a:solidFill>
                            <a:srgbClr val="FFFFFF"/>
                          </a:solidFill>
                          <a:latin typeface="Calibri"/>
                          <a:cs typeface="Calibri"/>
                        </a:rPr>
                        <a:t> </a:t>
                      </a:r>
                      <a:r>
                        <a:rPr sz="1800" dirty="0">
                          <a:solidFill>
                            <a:srgbClr val="FFFFFF"/>
                          </a:solidFill>
                          <a:latin typeface="Calibri"/>
                          <a:cs typeface="Calibri"/>
                        </a:rPr>
                        <a:t>Q4</a:t>
                      </a:r>
                      <a:r>
                        <a:rPr sz="1800" spc="10" dirty="0">
                          <a:solidFill>
                            <a:srgbClr val="FFFFFF"/>
                          </a:solidFill>
                          <a:latin typeface="Calibri"/>
                          <a:cs typeface="Calibri"/>
                        </a:rPr>
                        <a:t> </a:t>
                      </a:r>
                      <a:r>
                        <a:rPr sz="1800" spc="-20" dirty="0">
                          <a:solidFill>
                            <a:srgbClr val="FFFFFF"/>
                          </a:solidFill>
                          <a:latin typeface="Calibri"/>
                          <a:cs typeface="Calibri"/>
                        </a:rPr>
                        <a:t>2025</a:t>
                      </a:r>
                      <a:endParaRPr sz="1800" dirty="0">
                        <a:latin typeface="Calibri"/>
                        <a:cs typeface="Calibri"/>
                      </a:endParaRPr>
                    </a:p>
                  </a:txBody>
                  <a:tcPr marL="0" marR="0" marT="168275" marB="0"/>
                </a:tc>
                <a:extLst>
                  <a:ext uri="{0D108BD9-81ED-4DB2-BD59-A6C34878D82A}">
                    <a16:rowId xmlns:a16="http://schemas.microsoft.com/office/drawing/2014/main" val="1701150163"/>
                  </a:ext>
                </a:extLst>
              </a:tr>
              <a:tr h="503602">
                <a:tc>
                  <a:txBody>
                    <a:bodyPr/>
                    <a:lstStyle/>
                    <a:p>
                      <a:pPr marL="91440" marR="684530">
                        <a:lnSpc>
                          <a:spcPct val="100000"/>
                        </a:lnSpc>
                        <a:spcBef>
                          <a:spcPts val="90"/>
                        </a:spcBef>
                      </a:pPr>
                      <a:r>
                        <a:rPr sz="1800" dirty="0">
                          <a:solidFill>
                            <a:srgbClr val="FFFFFF"/>
                          </a:solidFill>
                          <a:latin typeface="Calibri"/>
                          <a:cs typeface="Calibri"/>
                        </a:rPr>
                        <a:t>Austin</a:t>
                      </a:r>
                      <a:r>
                        <a:rPr sz="1800" spc="-40" dirty="0">
                          <a:solidFill>
                            <a:srgbClr val="FFFFFF"/>
                          </a:solidFill>
                          <a:latin typeface="Calibri"/>
                          <a:cs typeface="Calibri"/>
                        </a:rPr>
                        <a:t> </a:t>
                      </a:r>
                      <a:r>
                        <a:rPr sz="1800" spc="-20" dirty="0">
                          <a:solidFill>
                            <a:srgbClr val="FFFFFF"/>
                          </a:solidFill>
                          <a:latin typeface="Calibri"/>
                          <a:cs typeface="Calibri"/>
                        </a:rPr>
                        <a:t>Station </a:t>
                      </a:r>
                      <a:r>
                        <a:rPr sz="1800" dirty="0">
                          <a:solidFill>
                            <a:srgbClr val="FFFFFF"/>
                          </a:solidFill>
                          <a:latin typeface="Calibri"/>
                          <a:cs typeface="Calibri"/>
                        </a:rPr>
                        <a:t>(Green</a:t>
                      </a:r>
                      <a:r>
                        <a:rPr sz="1800" spc="-25" dirty="0">
                          <a:solidFill>
                            <a:srgbClr val="FFFFFF"/>
                          </a:solidFill>
                          <a:latin typeface="Calibri"/>
                          <a:cs typeface="Calibri"/>
                        </a:rPr>
                        <a:t> </a:t>
                      </a:r>
                      <a:r>
                        <a:rPr sz="1800" spc="-10" dirty="0">
                          <a:solidFill>
                            <a:srgbClr val="FFFFFF"/>
                          </a:solidFill>
                          <a:latin typeface="Calibri"/>
                          <a:cs typeface="Calibri"/>
                        </a:rPr>
                        <a:t>Line)</a:t>
                      </a:r>
                      <a:endParaRPr sz="1800">
                        <a:latin typeface="Calibri"/>
                        <a:cs typeface="Calibri"/>
                      </a:endParaRPr>
                    </a:p>
                  </a:txBody>
                  <a:tcPr marL="0" marR="0" marT="11430" marB="0"/>
                </a:tc>
                <a:tc>
                  <a:txBody>
                    <a:bodyPr/>
                    <a:lstStyle/>
                    <a:p>
                      <a:pPr marL="299085">
                        <a:lnSpc>
                          <a:spcPct val="100000"/>
                        </a:lnSpc>
                        <a:spcBef>
                          <a:spcPts val="1170"/>
                        </a:spcBef>
                      </a:pPr>
                      <a:r>
                        <a:rPr sz="1800" dirty="0">
                          <a:solidFill>
                            <a:srgbClr val="FFFFFF"/>
                          </a:solidFill>
                          <a:latin typeface="Calibri"/>
                          <a:cs typeface="Calibri"/>
                        </a:rPr>
                        <a:t>30%</a:t>
                      </a:r>
                      <a:r>
                        <a:rPr sz="1800" spc="5" dirty="0">
                          <a:solidFill>
                            <a:srgbClr val="FFFFFF"/>
                          </a:solidFill>
                          <a:latin typeface="Calibri"/>
                          <a:cs typeface="Calibri"/>
                        </a:rPr>
                        <a:t> </a:t>
                      </a:r>
                      <a:r>
                        <a:rPr sz="1800" spc="-10" dirty="0">
                          <a:solidFill>
                            <a:srgbClr val="FFFFFF"/>
                          </a:solidFill>
                          <a:latin typeface="Calibri"/>
                          <a:cs typeface="Calibri"/>
                        </a:rPr>
                        <a:t>Design</a:t>
                      </a:r>
                      <a:endParaRPr sz="1800">
                        <a:latin typeface="Calibri"/>
                        <a:cs typeface="Calibri"/>
                      </a:endParaRPr>
                    </a:p>
                  </a:txBody>
                  <a:tcPr marL="0" marR="0" marT="148590" marB="0"/>
                </a:tc>
                <a:tc>
                  <a:txBody>
                    <a:bodyPr/>
                    <a:lstStyle/>
                    <a:p>
                      <a:pPr marL="313690">
                        <a:lnSpc>
                          <a:spcPct val="100000"/>
                        </a:lnSpc>
                        <a:spcBef>
                          <a:spcPts val="1170"/>
                        </a:spcBef>
                      </a:pPr>
                      <a:r>
                        <a:rPr sz="1800" dirty="0">
                          <a:solidFill>
                            <a:srgbClr val="FFFFFF"/>
                          </a:solidFill>
                          <a:latin typeface="Calibri"/>
                          <a:cs typeface="Calibri"/>
                        </a:rPr>
                        <a:t>Q3 2023</a:t>
                      </a:r>
                      <a:r>
                        <a:rPr sz="1800" spc="10" dirty="0">
                          <a:solidFill>
                            <a:srgbClr val="FFFFFF"/>
                          </a:solidFill>
                          <a:latin typeface="Calibri"/>
                          <a:cs typeface="Calibri"/>
                        </a:rPr>
                        <a:t> </a:t>
                      </a:r>
                      <a:r>
                        <a:rPr sz="1800" dirty="0">
                          <a:solidFill>
                            <a:srgbClr val="FFFFFF"/>
                          </a:solidFill>
                          <a:latin typeface="Calibri"/>
                          <a:cs typeface="Calibri"/>
                        </a:rPr>
                        <a:t>–</a:t>
                      </a:r>
                      <a:r>
                        <a:rPr sz="1800" spc="5" dirty="0">
                          <a:solidFill>
                            <a:srgbClr val="FFFFFF"/>
                          </a:solidFill>
                          <a:latin typeface="Calibri"/>
                          <a:cs typeface="Calibri"/>
                        </a:rPr>
                        <a:t> </a:t>
                      </a:r>
                      <a:r>
                        <a:rPr sz="1800" dirty="0">
                          <a:solidFill>
                            <a:srgbClr val="FFFFFF"/>
                          </a:solidFill>
                          <a:latin typeface="Calibri"/>
                          <a:cs typeface="Calibri"/>
                        </a:rPr>
                        <a:t>Q4</a:t>
                      </a:r>
                      <a:r>
                        <a:rPr sz="1800" spc="10" dirty="0">
                          <a:solidFill>
                            <a:srgbClr val="FFFFFF"/>
                          </a:solidFill>
                          <a:latin typeface="Calibri"/>
                          <a:cs typeface="Calibri"/>
                        </a:rPr>
                        <a:t> </a:t>
                      </a:r>
                      <a:r>
                        <a:rPr sz="1800" spc="-20" dirty="0">
                          <a:solidFill>
                            <a:srgbClr val="FFFFFF"/>
                          </a:solidFill>
                          <a:latin typeface="Calibri"/>
                          <a:cs typeface="Calibri"/>
                        </a:rPr>
                        <a:t>2024</a:t>
                      </a:r>
                      <a:endParaRPr sz="1800" dirty="0">
                        <a:latin typeface="Calibri"/>
                        <a:cs typeface="Calibri"/>
                      </a:endParaRPr>
                    </a:p>
                  </a:txBody>
                  <a:tcPr marL="0" marR="0" marT="148590" marB="0"/>
                </a:tc>
                <a:extLst>
                  <a:ext uri="{0D108BD9-81ED-4DB2-BD59-A6C34878D82A}">
                    <a16:rowId xmlns:a16="http://schemas.microsoft.com/office/drawing/2014/main" val="2252734775"/>
                  </a:ext>
                </a:extLst>
              </a:tr>
              <a:tr h="666932">
                <a:tc>
                  <a:txBody>
                    <a:bodyPr/>
                    <a:lstStyle/>
                    <a:p>
                      <a:pPr marL="91440">
                        <a:lnSpc>
                          <a:spcPct val="100000"/>
                        </a:lnSpc>
                        <a:spcBef>
                          <a:spcPts val="90"/>
                        </a:spcBef>
                      </a:pPr>
                      <a:r>
                        <a:rPr sz="1800" dirty="0">
                          <a:solidFill>
                            <a:srgbClr val="FFFFFF"/>
                          </a:solidFill>
                          <a:latin typeface="Calibri"/>
                          <a:cs typeface="Calibri"/>
                        </a:rPr>
                        <a:t>California</a:t>
                      </a:r>
                      <a:r>
                        <a:rPr sz="1800" spc="-75" dirty="0">
                          <a:solidFill>
                            <a:srgbClr val="FFFFFF"/>
                          </a:solidFill>
                          <a:latin typeface="Calibri"/>
                          <a:cs typeface="Calibri"/>
                        </a:rPr>
                        <a:t> </a:t>
                      </a:r>
                      <a:r>
                        <a:rPr sz="1800" spc="-10" dirty="0">
                          <a:solidFill>
                            <a:srgbClr val="FFFFFF"/>
                          </a:solidFill>
                          <a:latin typeface="Calibri"/>
                          <a:cs typeface="Calibri"/>
                        </a:rPr>
                        <a:t>Station</a:t>
                      </a:r>
                      <a:endParaRPr sz="1800">
                        <a:latin typeface="Calibri"/>
                        <a:cs typeface="Calibri"/>
                      </a:endParaRPr>
                    </a:p>
                    <a:p>
                      <a:pPr marL="91440">
                        <a:lnSpc>
                          <a:spcPct val="100000"/>
                        </a:lnSpc>
                      </a:pPr>
                      <a:r>
                        <a:rPr sz="1800" dirty="0">
                          <a:solidFill>
                            <a:srgbClr val="FFFFFF"/>
                          </a:solidFill>
                          <a:latin typeface="Calibri"/>
                          <a:cs typeface="Calibri"/>
                        </a:rPr>
                        <a:t>(Blue</a:t>
                      </a:r>
                      <a:r>
                        <a:rPr sz="1800" spc="-10" dirty="0">
                          <a:solidFill>
                            <a:srgbClr val="FFFFFF"/>
                          </a:solidFill>
                          <a:latin typeface="Calibri"/>
                          <a:cs typeface="Calibri"/>
                        </a:rPr>
                        <a:t> Line)</a:t>
                      </a:r>
                      <a:endParaRPr sz="1800">
                        <a:latin typeface="Calibri"/>
                        <a:cs typeface="Calibri"/>
                      </a:endParaRPr>
                    </a:p>
                  </a:txBody>
                  <a:tcPr marL="0" marR="0" marT="11430" marB="0"/>
                </a:tc>
                <a:tc>
                  <a:txBody>
                    <a:bodyPr/>
                    <a:lstStyle/>
                    <a:p>
                      <a:pPr marL="299085">
                        <a:lnSpc>
                          <a:spcPct val="100000"/>
                        </a:lnSpc>
                        <a:spcBef>
                          <a:spcPts val="1170"/>
                        </a:spcBef>
                      </a:pPr>
                      <a:r>
                        <a:rPr sz="1800" dirty="0">
                          <a:solidFill>
                            <a:srgbClr val="FFFFFF"/>
                          </a:solidFill>
                          <a:latin typeface="Calibri"/>
                          <a:cs typeface="Calibri"/>
                        </a:rPr>
                        <a:t>Design</a:t>
                      </a:r>
                      <a:r>
                        <a:rPr sz="1800" spc="-15" dirty="0">
                          <a:solidFill>
                            <a:srgbClr val="FFFFFF"/>
                          </a:solidFill>
                          <a:latin typeface="Calibri"/>
                          <a:cs typeface="Calibri"/>
                        </a:rPr>
                        <a:t> </a:t>
                      </a:r>
                      <a:r>
                        <a:rPr sz="1800" spc="-10" dirty="0">
                          <a:solidFill>
                            <a:srgbClr val="FFFFFF"/>
                          </a:solidFill>
                          <a:latin typeface="Calibri"/>
                          <a:cs typeface="Calibri"/>
                        </a:rPr>
                        <a:t>Started</a:t>
                      </a:r>
                      <a:endParaRPr sz="1800">
                        <a:latin typeface="Calibri"/>
                        <a:cs typeface="Calibri"/>
                      </a:endParaRPr>
                    </a:p>
                  </a:txBody>
                  <a:tcPr marL="0" marR="0" marT="148590" marB="0"/>
                </a:tc>
                <a:tc>
                  <a:txBody>
                    <a:bodyPr/>
                    <a:lstStyle/>
                    <a:p>
                      <a:pPr marL="313690">
                        <a:lnSpc>
                          <a:spcPct val="100000"/>
                        </a:lnSpc>
                        <a:spcBef>
                          <a:spcPts val="90"/>
                        </a:spcBef>
                      </a:pPr>
                      <a:r>
                        <a:rPr sz="1800" dirty="0">
                          <a:solidFill>
                            <a:srgbClr val="FFFFFF"/>
                          </a:solidFill>
                          <a:latin typeface="Calibri"/>
                          <a:cs typeface="Calibri"/>
                        </a:rPr>
                        <a:t>Q3</a:t>
                      </a:r>
                      <a:r>
                        <a:rPr sz="1800" spc="-5" dirty="0">
                          <a:solidFill>
                            <a:srgbClr val="FFFFFF"/>
                          </a:solidFill>
                          <a:latin typeface="Calibri"/>
                          <a:cs typeface="Calibri"/>
                        </a:rPr>
                        <a:t> </a:t>
                      </a:r>
                      <a:r>
                        <a:rPr sz="1800" dirty="0">
                          <a:solidFill>
                            <a:srgbClr val="FFFFFF"/>
                          </a:solidFill>
                          <a:latin typeface="Calibri"/>
                          <a:cs typeface="Calibri"/>
                        </a:rPr>
                        <a:t>2023</a:t>
                      </a:r>
                      <a:r>
                        <a:rPr sz="1800" spc="5" dirty="0">
                          <a:solidFill>
                            <a:srgbClr val="FFFFFF"/>
                          </a:solidFill>
                          <a:latin typeface="Calibri"/>
                          <a:cs typeface="Calibri"/>
                        </a:rPr>
                        <a:t> </a:t>
                      </a:r>
                      <a:r>
                        <a:rPr sz="1800" dirty="0">
                          <a:solidFill>
                            <a:srgbClr val="FFFFFF"/>
                          </a:solidFill>
                          <a:latin typeface="Calibri"/>
                          <a:cs typeface="Calibri"/>
                        </a:rPr>
                        <a:t>– Q4</a:t>
                      </a:r>
                      <a:r>
                        <a:rPr sz="1800" spc="5" dirty="0">
                          <a:solidFill>
                            <a:srgbClr val="FFFFFF"/>
                          </a:solidFill>
                          <a:latin typeface="Calibri"/>
                          <a:cs typeface="Calibri"/>
                        </a:rPr>
                        <a:t> </a:t>
                      </a:r>
                      <a:r>
                        <a:rPr sz="1800" spc="-20" dirty="0">
                          <a:solidFill>
                            <a:srgbClr val="FFFFFF"/>
                          </a:solidFill>
                          <a:latin typeface="Calibri"/>
                          <a:cs typeface="Calibri"/>
                        </a:rPr>
                        <a:t>2024</a:t>
                      </a:r>
                      <a:endParaRPr sz="1800" dirty="0">
                        <a:latin typeface="Calibri"/>
                        <a:cs typeface="Calibri"/>
                      </a:endParaRPr>
                    </a:p>
                  </a:txBody>
                  <a:tcPr marL="0" marR="0" marT="11430" marB="0"/>
                </a:tc>
                <a:extLst>
                  <a:ext uri="{0D108BD9-81ED-4DB2-BD59-A6C34878D82A}">
                    <a16:rowId xmlns:a16="http://schemas.microsoft.com/office/drawing/2014/main" val="3368517091"/>
                  </a:ext>
                </a:extLst>
              </a:tr>
              <a:tr h="503602">
                <a:tc>
                  <a:txBody>
                    <a:bodyPr/>
                    <a:lstStyle/>
                    <a:p>
                      <a:pPr marL="91440" marR="361315">
                        <a:lnSpc>
                          <a:spcPct val="100000"/>
                        </a:lnSpc>
                        <a:spcBef>
                          <a:spcPts val="90"/>
                        </a:spcBef>
                      </a:pPr>
                      <a:r>
                        <a:rPr sz="1800" dirty="0">
                          <a:solidFill>
                            <a:srgbClr val="FFFFFF"/>
                          </a:solidFill>
                          <a:latin typeface="Calibri"/>
                          <a:cs typeface="Calibri"/>
                        </a:rPr>
                        <a:t>Montrose</a:t>
                      </a:r>
                      <a:r>
                        <a:rPr sz="1800" spc="-60" dirty="0">
                          <a:solidFill>
                            <a:srgbClr val="FFFFFF"/>
                          </a:solidFill>
                          <a:latin typeface="Calibri"/>
                          <a:cs typeface="Calibri"/>
                        </a:rPr>
                        <a:t> </a:t>
                      </a:r>
                      <a:r>
                        <a:rPr sz="1800" spc="-10" dirty="0">
                          <a:solidFill>
                            <a:srgbClr val="FFFFFF"/>
                          </a:solidFill>
                          <a:latin typeface="Calibri"/>
                          <a:cs typeface="Calibri"/>
                        </a:rPr>
                        <a:t>Station </a:t>
                      </a:r>
                      <a:r>
                        <a:rPr sz="1800" dirty="0">
                          <a:solidFill>
                            <a:srgbClr val="FFFFFF"/>
                          </a:solidFill>
                          <a:latin typeface="Calibri"/>
                          <a:cs typeface="Calibri"/>
                        </a:rPr>
                        <a:t>(Blue</a:t>
                      </a:r>
                      <a:r>
                        <a:rPr sz="1800" spc="-10" dirty="0">
                          <a:solidFill>
                            <a:srgbClr val="FFFFFF"/>
                          </a:solidFill>
                          <a:latin typeface="Calibri"/>
                          <a:cs typeface="Calibri"/>
                        </a:rPr>
                        <a:t> Line)</a:t>
                      </a:r>
                      <a:endParaRPr sz="1800">
                        <a:latin typeface="Calibri"/>
                        <a:cs typeface="Calibri"/>
                      </a:endParaRPr>
                    </a:p>
                  </a:txBody>
                  <a:tcPr marL="0" marR="0" marT="11430" marB="0"/>
                </a:tc>
                <a:tc>
                  <a:txBody>
                    <a:bodyPr/>
                    <a:lstStyle/>
                    <a:p>
                      <a:pPr marL="299085">
                        <a:lnSpc>
                          <a:spcPct val="100000"/>
                        </a:lnSpc>
                        <a:spcBef>
                          <a:spcPts val="1170"/>
                        </a:spcBef>
                      </a:pPr>
                      <a:r>
                        <a:rPr sz="1800" dirty="0">
                          <a:solidFill>
                            <a:srgbClr val="FFFFFF"/>
                          </a:solidFill>
                          <a:latin typeface="Calibri"/>
                          <a:cs typeface="Calibri"/>
                        </a:rPr>
                        <a:t>Design</a:t>
                      </a:r>
                      <a:r>
                        <a:rPr sz="1800" spc="-5" dirty="0">
                          <a:solidFill>
                            <a:srgbClr val="FFFFFF"/>
                          </a:solidFill>
                          <a:latin typeface="Calibri"/>
                          <a:cs typeface="Calibri"/>
                        </a:rPr>
                        <a:t> </a:t>
                      </a:r>
                      <a:r>
                        <a:rPr sz="1800" dirty="0">
                          <a:solidFill>
                            <a:srgbClr val="FFFFFF"/>
                          </a:solidFill>
                          <a:latin typeface="Calibri"/>
                          <a:cs typeface="Calibri"/>
                        </a:rPr>
                        <a:t>in</a:t>
                      </a:r>
                      <a:r>
                        <a:rPr sz="1800" spc="-5" dirty="0">
                          <a:solidFill>
                            <a:srgbClr val="FFFFFF"/>
                          </a:solidFill>
                          <a:latin typeface="Calibri"/>
                          <a:cs typeface="Calibri"/>
                        </a:rPr>
                        <a:t> </a:t>
                      </a:r>
                      <a:r>
                        <a:rPr sz="1800" spc="-10" dirty="0">
                          <a:solidFill>
                            <a:srgbClr val="FFFFFF"/>
                          </a:solidFill>
                          <a:latin typeface="Calibri"/>
                          <a:cs typeface="Calibri"/>
                        </a:rPr>
                        <a:t>Procurement</a:t>
                      </a:r>
                      <a:endParaRPr sz="1800">
                        <a:latin typeface="Calibri"/>
                        <a:cs typeface="Calibri"/>
                      </a:endParaRPr>
                    </a:p>
                  </a:txBody>
                  <a:tcPr marL="0" marR="0" marT="148590" marB="0"/>
                </a:tc>
                <a:tc>
                  <a:txBody>
                    <a:bodyPr/>
                    <a:lstStyle/>
                    <a:p>
                      <a:pPr marL="313690">
                        <a:lnSpc>
                          <a:spcPct val="100000"/>
                        </a:lnSpc>
                        <a:spcBef>
                          <a:spcPts val="1170"/>
                        </a:spcBef>
                      </a:pPr>
                      <a:r>
                        <a:rPr sz="1800" dirty="0">
                          <a:solidFill>
                            <a:srgbClr val="FFFFFF"/>
                          </a:solidFill>
                          <a:latin typeface="Calibri"/>
                          <a:cs typeface="Calibri"/>
                        </a:rPr>
                        <a:t>Q1 2024</a:t>
                      </a:r>
                      <a:r>
                        <a:rPr sz="1800" spc="10" dirty="0">
                          <a:solidFill>
                            <a:srgbClr val="FFFFFF"/>
                          </a:solidFill>
                          <a:latin typeface="Calibri"/>
                          <a:cs typeface="Calibri"/>
                        </a:rPr>
                        <a:t> </a:t>
                      </a:r>
                      <a:r>
                        <a:rPr sz="1800" dirty="0">
                          <a:solidFill>
                            <a:srgbClr val="FFFFFF"/>
                          </a:solidFill>
                          <a:latin typeface="Calibri"/>
                          <a:cs typeface="Calibri"/>
                        </a:rPr>
                        <a:t>–</a:t>
                      </a:r>
                      <a:r>
                        <a:rPr sz="1800" spc="5" dirty="0">
                          <a:solidFill>
                            <a:srgbClr val="FFFFFF"/>
                          </a:solidFill>
                          <a:latin typeface="Calibri"/>
                          <a:cs typeface="Calibri"/>
                        </a:rPr>
                        <a:t> </a:t>
                      </a:r>
                      <a:r>
                        <a:rPr sz="1800" dirty="0">
                          <a:solidFill>
                            <a:srgbClr val="FFFFFF"/>
                          </a:solidFill>
                          <a:latin typeface="Calibri"/>
                          <a:cs typeface="Calibri"/>
                        </a:rPr>
                        <a:t>Q3</a:t>
                      </a:r>
                      <a:r>
                        <a:rPr sz="1800" spc="10" dirty="0">
                          <a:solidFill>
                            <a:srgbClr val="FFFFFF"/>
                          </a:solidFill>
                          <a:latin typeface="Calibri"/>
                          <a:cs typeface="Calibri"/>
                        </a:rPr>
                        <a:t> </a:t>
                      </a:r>
                      <a:r>
                        <a:rPr sz="1800" spc="-20" dirty="0">
                          <a:solidFill>
                            <a:srgbClr val="FFFFFF"/>
                          </a:solidFill>
                          <a:latin typeface="Calibri"/>
                          <a:cs typeface="Calibri"/>
                        </a:rPr>
                        <a:t>2025</a:t>
                      </a:r>
                      <a:endParaRPr sz="1800" dirty="0">
                        <a:latin typeface="Calibri"/>
                        <a:cs typeface="Calibri"/>
                      </a:endParaRPr>
                    </a:p>
                  </a:txBody>
                  <a:tcPr marL="0" marR="0" marT="148590" marB="0"/>
                </a:tc>
                <a:extLst>
                  <a:ext uri="{0D108BD9-81ED-4DB2-BD59-A6C34878D82A}">
                    <a16:rowId xmlns:a16="http://schemas.microsoft.com/office/drawing/2014/main" val="3944904944"/>
                  </a:ext>
                </a:extLst>
              </a:tr>
              <a:tr h="666932">
                <a:tc>
                  <a:txBody>
                    <a:bodyPr/>
                    <a:lstStyle/>
                    <a:p>
                      <a:pPr marL="91440">
                        <a:lnSpc>
                          <a:spcPct val="100000"/>
                        </a:lnSpc>
                        <a:spcBef>
                          <a:spcPts val="90"/>
                        </a:spcBef>
                      </a:pPr>
                      <a:r>
                        <a:rPr sz="1800" spc="-10" dirty="0">
                          <a:solidFill>
                            <a:srgbClr val="FFFFFF"/>
                          </a:solidFill>
                          <a:latin typeface="Calibri"/>
                          <a:cs typeface="Calibri"/>
                        </a:rPr>
                        <a:t>State/Lake</a:t>
                      </a:r>
                      <a:r>
                        <a:rPr sz="1800" spc="-35" dirty="0">
                          <a:solidFill>
                            <a:srgbClr val="FFFFFF"/>
                          </a:solidFill>
                          <a:latin typeface="Calibri"/>
                          <a:cs typeface="Calibri"/>
                        </a:rPr>
                        <a:t> </a:t>
                      </a:r>
                      <a:r>
                        <a:rPr sz="1800" spc="-10" dirty="0">
                          <a:solidFill>
                            <a:srgbClr val="FFFFFF"/>
                          </a:solidFill>
                          <a:latin typeface="Calibri"/>
                          <a:cs typeface="Calibri"/>
                        </a:rPr>
                        <a:t>Station</a:t>
                      </a:r>
                      <a:endParaRPr sz="1800" dirty="0">
                        <a:latin typeface="Calibri"/>
                        <a:cs typeface="Calibri"/>
                      </a:endParaRPr>
                    </a:p>
                    <a:p>
                      <a:pPr marL="91440">
                        <a:lnSpc>
                          <a:spcPct val="100000"/>
                        </a:lnSpc>
                      </a:pPr>
                      <a:r>
                        <a:rPr sz="1800" dirty="0">
                          <a:solidFill>
                            <a:srgbClr val="FFFFFF"/>
                          </a:solidFill>
                          <a:latin typeface="Calibri"/>
                          <a:cs typeface="Calibri"/>
                        </a:rPr>
                        <a:t>(Elevated</a:t>
                      </a:r>
                      <a:r>
                        <a:rPr sz="1800" spc="-40" dirty="0">
                          <a:solidFill>
                            <a:srgbClr val="FFFFFF"/>
                          </a:solidFill>
                          <a:latin typeface="Calibri"/>
                          <a:cs typeface="Calibri"/>
                        </a:rPr>
                        <a:t> </a:t>
                      </a:r>
                      <a:r>
                        <a:rPr sz="1800" dirty="0">
                          <a:solidFill>
                            <a:srgbClr val="FFFFFF"/>
                          </a:solidFill>
                          <a:latin typeface="Calibri"/>
                          <a:cs typeface="Calibri"/>
                        </a:rPr>
                        <a:t>/</a:t>
                      </a:r>
                      <a:r>
                        <a:rPr sz="1800" spc="-35" dirty="0">
                          <a:solidFill>
                            <a:srgbClr val="FFFFFF"/>
                          </a:solidFill>
                          <a:latin typeface="Calibri"/>
                          <a:cs typeface="Calibri"/>
                        </a:rPr>
                        <a:t> </a:t>
                      </a:r>
                      <a:r>
                        <a:rPr sz="1800" spc="-10" dirty="0">
                          <a:solidFill>
                            <a:srgbClr val="FFFFFF"/>
                          </a:solidFill>
                          <a:latin typeface="Calibri"/>
                          <a:cs typeface="Calibri"/>
                        </a:rPr>
                        <a:t>CDOT)</a:t>
                      </a:r>
                      <a:endParaRPr sz="1800" dirty="0">
                        <a:latin typeface="Calibri"/>
                        <a:cs typeface="Calibri"/>
                      </a:endParaRPr>
                    </a:p>
                  </a:txBody>
                  <a:tcPr marL="0" marR="0" marT="11430" marB="0"/>
                </a:tc>
                <a:tc>
                  <a:txBody>
                    <a:bodyPr/>
                    <a:lstStyle/>
                    <a:p>
                      <a:pPr marL="299085">
                        <a:lnSpc>
                          <a:spcPct val="100000"/>
                        </a:lnSpc>
                        <a:spcBef>
                          <a:spcPts val="1170"/>
                        </a:spcBef>
                      </a:pPr>
                      <a:r>
                        <a:rPr sz="1800" dirty="0">
                          <a:solidFill>
                            <a:srgbClr val="FFFFFF"/>
                          </a:solidFill>
                          <a:latin typeface="Calibri"/>
                          <a:cs typeface="Calibri"/>
                        </a:rPr>
                        <a:t>Design</a:t>
                      </a:r>
                      <a:r>
                        <a:rPr sz="1800" spc="-5" dirty="0">
                          <a:solidFill>
                            <a:srgbClr val="FFFFFF"/>
                          </a:solidFill>
                          <a:latin typeface="Calibri"/>
                          <a:cs typeface="Calibri"/>
                        </a:rPr>
                        <a:t> </a:t>
                      </a:r>
                      <a:r>
                        <a:rPr sz="1800" dirty="0">
                          <a:solidFill>
                            <a:srgbClr val="FFFFFF"/>
                          </a:solidFill>
                          <a:latin typeface="Calibri"/>
                          <a:cs typeface="Calibri"/>
                        </a:rPr>
                        <a:t>in</a:t>
                      </a:r>
                      <a:r>
                        <a:rPr sz="1800" spc="-5" dirty="0">
                          <a:solidFill>
                            <a:srgbClr val="FFFFFF"/>
                          </a:solidFill>
                          <a:latin typeface="Calibri"/>
                          <a:cs typeface="Calibri"/>
                        </a:rPr>
                        <a:t> </a:t>
                      </a:r>
                      <a:r>
                        <a:rPr sz="1800" spc="-10" dirty="0">
                          <a:solidFill>
                            <a:srgbClr val="FFFFFF"/>
                          </a:solidFill>
                          <a:latin typeface="Calibri"/>
                          <a:cs typeface="Calibri"/>
                        </a:rPr>
                        <a:t>Progress</a:t>
                      </a:r>
                      <a:endParaRPr sz="1800" dirty="0">
                        <a:latin typeface="Calibri"/>
                        <a:cs typeface="Calibri"/>
                      </a:endParaRPr>
                    </a:p>
                  </a:txBody>
                  <a:tcPr marL="0" marR="0" marT="148590" marB="0"/>
                </a:tc>
                <a:tc>
                  <a:txBody>
                    <a:bodyPr/>
                    <a:lstStyle/>
                    <a:p>
                      <a:pPr marL="313690">
                        <a:lnSpc>
                          <a:spcPct val="100000"/>
                        </a:lnSpc>
                        <a:spcBef>
                          <a:spcPts val="1170"/>
                        </a:spcBef>
                      </a:pPr>
                      <a:r>
                        <a:rPr sz="1800" spc="-25" dirty="0">
                          <a:solidFill>
                            <a:srgbClr val="FFFFFF"/>
                          </a:solidFill>
                          <a:latin typeface="Calibri"/>
                          <a:cs typeface="Calibri"/>
                        </a:rPr>
                        <a:t>TBD</a:t>
                      </a:r>
                      <a:endParaRPr sz="1800" dirty="0">
                        <a:latin typeface="Calibri"/>
                        <a:cs typeface="Calibri"/>
                      </a:endParaRPr>
                    </a:p>
                  </a:txBody>
                  <a:tcPr marL="0" marR="0" marT="148590" marB="0"/>
                </a:tc>
                <a:extLst>
                  <a:ext uri="{0D108BD9-81ED-4DB2-BD59-A6C34878D82A}">
                    <a16:rowId xmlns:a16="http://schemas.microsoft.com/office/drawing/2014/main" val="3744108115"/>
                  </a:ext>
                </a:extLst>
              </a:tr>
              <a:tr h="666932">
                <a:tc gridSpan="3">
                  <a:txBody>
                    <a:bodyPr/>
                    <a:lstStyle/>
                    <a:p>
                      <a:pPr marL="1905" marR="0" lvl="0" indent="0" algn="ctr" defTabSz="914400" eaLnBrk="1" fontAlgn="auto" latinLnBrk="0" hangingPunct="1">
                        <a:lnSpc>
                          <a:spcPct val="100000"/>
                        </a:lnSpc>
                        <a:spcBef>
                          <a:spcPts val="105"/>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Calibri"/>
                      </a:endParaRPr>
                    </a:p>
                    <a:p>
                      <a:pPr marL="1905" marR="0" lvl="0" indent="0" algn="ctr" defTabSz="914400" eaLnBrk="1" fontAlgn="auto" latinLnBrk="0" hangingPunct="1">
                        <a:lnSpc>
                          <a:spcPct val="100000"/>
                        </a:lnSpc>
                        <a:spcBef>
                          <a:spcPts val="105"/>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n-lt"/>
                          <a:ea typeface="+mn-ea"/>
                          <a:cs typeface="Calibri"/>
                        </a:rPr>
                        <a:t>RPM</a:t>
                      </a:r>
                      <a:r>
                        <a:rPr kumimoji="0" lang="en-US" sz="1800" b="0" i="0" u="none" strike="noStrike" kern="0" cap="none" spc="-30" normalizeH="0" baseline="0" noProof="0" dirty="0">
                          <a:ln>
                            <a:noFill/>
                          </a:ln>
                          <a:solidFill>
                            <a:srgbClr val="FFFFFF"/>
                          </a:solidFill>
                          <a:effectLst/>
                          <a:uLnTx/>
                          <a:uFillTx/>
                          <a:latin typeface="+mn-lt"/>
                          <a:ea typeface="+mn-ea"/>
                          <a:cs typeface="Calibri"/>
                        </a:rPr>
                        <a:t> </a:t>
                      </a:r>
                      <a:r>
                        <a:rPr kumimoji="0" lang="en-US" sz="1800" b="0" i="0" u="none" strike="noStrike" kern="0" cap="none" spc="0" normalizeH="0" baseline="0" noProof="0" dirty="0">
                          <a:ln>
                            <a:noFill/>
                          </a:ln>
                          <a:solidFill>
                            <a:srgbClr val="FFFFFF"/>
                          </a:solidFill>
                          <a:effectLst/>
                          <a:uLnTx/>
                          <a:uFillTx/>
                          <a:latin typeface="+mn-lt"/>
                          <a:ea typeface="+mn-ea"/>
                          <a:cs typeface="Calibri"/>
                        </a:rPr>
                        <a:t>Stations</a:t>
                      </a:r>
                      <a:r>
                        <a:rPr kumimoji="0" lang="en-US" sz="1800" b="0" i="0" u="none" strike="noStrike" kern="0" cap="none" spc="-30" normalizeH="0" baseline="0" noProof="0" dirty="0">
                          <a:ln>
                            <a:noFill/>
                          </a:ln>
                          <a:solidFill>
                            <a:srgbClr val="FFFFFF"/>
                          </a:solidFill>
                          <a:effectLst/>
                          <a:uLnTx/>
                          <a:uFillTx/>
                          <a:latin typeface="+mn-lt"/>
                          <a:ea typeface="+mn-ea"/>
                          <a:cs typeface="Calibri"/>
                        </a:rPr>
                        <a:t> </a:t>
                      </a:r>
                      <a:r>
                        <a:rPr kumimoji="0" lang="en-US" sz="1800" b="0" i="0" u="none" strike="noStrike" kern="0" cap="none" spc="0" normalizeH="0" baseline="0" noProof="0" dirty="0">
                          <a:ln>
                            <a:noFill/>
                          </a:ln>
                          <a:solidFill>
                            <a:srgbClr val="FFFFFF"/>
                          </a:solidFill>
                          <a:effectLst/>
                          <a:uLnTx/>
                          <a:uFillTx/>
                          <a:latin typeface="+mn-lt"/>
                          <a:ea typeface="+mn-ea"/>
                          <a:cs typeface="Calibri"/>
                        </a:rPr>
                        <a:t>(Lawrence, Argyle,</a:t>
                      </a:r>
                      <a:r>
                        <a:rPr kumimoji="0" lang="en-US" sz="1800" b="0" i="0" u="none" strike="noStrike" kern="0" cap="none" spc="-30" normalizeH="0" baseline="0" noProof="0" dirty="0">
                          <a:ln>
                            <a:noFill/>
                          </a:ln>
                          <a:solidFill>
                            <a:srgbClr val="FFFFFF"/>
                          </a:solidFill>
                          <a:effectLst/>
                          <a:uLnTx/>
                          <a:uFillTx/>
                          <a:latin typeface="+mn-lt"/>
                          <a:ea typeface="+mn-ea"/>
                          <a:cs typeface="Calibri"/>
                        </a:rPr>
                        <a:t> </a:t>
                      </a:r>
                      <a:r>
                        <a:rPr kumimoji="0" lang="en-US" sz="1800" b="0" i="0" u="none" strike="noStrike" kern="0" cap="none" spc="0" normalizeH="0" baseline="0" noProof="0" dirty="0">
                          <a:ln>
                            <a:noFill/>
                          </a:ln>
                          <a:solidFill>
                            <a:srgbClr val="FFFFFF"/>
                          </a:solidFill>
                          <a:effectLst/>
                          <a:uLnTx/>
                          <a:uFillTx/>
                          <a:latin typeface="+mn-lt"/>
                          <a:ea typeface="+mn-ea"/>
                          <a:cs typeface="Calibri"/>
                        </a:rPr>
                        <a:t>Berwyn,</a:t>
                      </a:r>
                      <a:r>
                        <a:rPr kumimoji="0" lang="en-US" sz="1800" b="0" i="0" u="none" strike="noStrike" kern="0" cap="none" spc="-25" normalizeH="0" baseline="0" noProof="0" dirty="0">
                          <a:ln>
                            <a:noFill/>
                          </a:ln>
                          <a:solidFill>
                            <a:srgbClr val="FFFFFF"/>
                          </a:solidFill>
                          <a:effectLst/>
                          <a:uLnTx/>
                          <a:uFillTx/>
                          <a:latin typeface="+mn-lt"/>
                          <a:ea typeface="+mn-ea"/>
                          <a:cs typeface="Calibri"/>
                        </a:rPr>
                        <a:t> </a:t>
                      </a:r>
                      <a:r>
                        <a:rPr kumimoji="0" lang="en-US" sz="1800" b="0" i="0" u="none" strike="noStrike" kern="0" cap="none" spc="0" normalizeH="0" baseline="0" noProof="0" dirty="0">
                          <a:ln>
                            <a:noFill/>
                          </a:ln>
                          <a:solidFill>
                            <a:srgbClr val="FFFFFF"/>
                          </a:solidFill>
                          <a:effectLst/>
                          <a:uLnTx/>
                          <a:uFillTx/>
                          <a:latin typeface="+mn-lt"/>
                          <a:ea typeface="+mn-ea"/>
                          <a:cs typeface="Calibri"/>
                        </a:rPr>
                        <a:t>and</a:t>
                      </a:r>
                      <a:r>
                        <a:rPr kumimoji="0" lang="en-US" sz="1800" b="0" i="0" u="none" strike="noStrike" kern="0" cap="none" spc="-15" normalizeH="0" baseline="0" noProof="0" dirty="0">
                          <a:ln>
                            <a:noFill/>
                          </a:ln>
                          <a:solidFill>
                            <a:srgbClr val="FFFFFF"/>
                          </a:solidFill>
                          <a:effectLst/>
                          <a:uLnTx/>
                          <a:uFillTx/>
                          <a:latin typeface="+mn-lt"/>
                          <a:ea typeface="+mn-ea"/>
                          <a:cs typeface="Calibri"/>
                        </a:rPr>
                        <a:t> </a:t>
                      </a:r>
                      <a:r>
                        <a:rPr kumimoji="0" lang="en-US" sz="1800" b="0" i="0" u="none" strike="noStrike" kern="0" cap="none" spc="0" normalizeH="0" baseline="0" noProof="0" dirty="0">
                          <a:ln>
                            <a:noFill/>
                          </a:ln>
                          <a:solidFill>
                            <a:srgbClr val="FFFFFF"/>
                          </a:solidFill>
                          <a:effectLst/>
                          <a:uLnTx/>
                          <a:uFillTx/>
                          <a:latin typeface="+mn-lt"/>
                          <a:ea typeface="+mn-ea"/>
                          <a:cs typeface="Calibri"/>
                        </a:rPr>
                        <a:t>Bryn</a:t>
                      </a:r>
                      <a:r>
                        <a:rPr kumimoji="0" lang="en-US" sz="1800" b="0" i="0" u="none" strike="noStrike" kern="0" cap="none" spc="-15" normalizeH="0" baseline="0" noProof="0" dirty="0">
                          <a:ln>
                            <a:noFill/>
                          </a:ln>
                          <a:solidFill>
                            <a:srgbClr val="FFFFFF"/>
                          </a:solidFill>
                          <a:effectLst/>
                          <a:uLnTx/>
                          <a:uFillTx/>
                          <a:latin typeface="+mn-lt"/>
                          <a:ea typeface="+mn-ea"/>
                          <a:cs typeface="Calibri"/>
                        </a:rPr>
                        <a:t> </a:t>
                      </a:r>
                      <a:r>
                        <a:rPr kumimoji="0" lang="en-US" sz="1800" b="0" i="0" u="none" strike="noStrike" kern="0" cap="none" spc="-10" normalizeH="0" baseline="0" noProof="0" dirty="0">
                          <a:ln>
                            <a:noFill/>
                          </a:ln>
                          <a:solidFill>
                            <a:srgbClr val="FFFFFF"/>
                          </a:solidFill>
                          <a:effectLst/>
                          <a:uLnTx/>
                          <a:uFillTx/>
                          <a:latin typeface="+mn-lt"/>
                          <a:ea typeface="+mn-ea"/>
                          <a:cs typeface="Calibri"/>
                        </a:rPr>
                        <a:t>Mawr)</a:t>
                      </a:r>
                      <a:endParaRPr kumimoji="0" lang="en-US" sz="1800" b="0" i="0" u="none" strike="noStrike" kern="0" cap="none" spc="0" normalizeH="0" baseline="0" noProof="0" dirty="0">
                        <a:ln>
                          <a:noFill/>
                        </a:ln>
                        <a:solidFill>
                          <a:prstClr val="black"/>
                        </a:solidFill>
                        <a:effectLst/>
                        <a:uLnTx/>
                        <a:uFillTx/>
                        <a:latin typeface="+mn-lt"/>
                        <a:ea typeface="+mn-ea"/>
                        <a:cs typeface="Calibri"/>
                      </a:endParaRPr>
                    </a:p>
                    <a:p>
                      <a:pPr marL="91440">
                        <a:lnSpc>
                          <a:spcPct val="100000"/>
                        </a:lnSpc>
                      </a:pPr>
                      <a:endParaRPr sz="1800" dirty="0">
                        <a:latin typeface="Calibri"/>
                        <a:cs typeface="Calibri"/>
                      </a:endParaRPr>
                    </a:p>
                  </a:txBody>
                  <a:tcPr marL="0" marR="0" marT="11430" marB="0"/>
                </a:tc>
                <a:tc hMerge="1">
                  <a:txBody>
                    <a:bodyPr/>
                    <a:lstStyle/>
                    <a:p>
                      <a:pPr marL="299085">
                        <a:lnSpc>
                          <a:spcPct val="100000"/>
                        </a:lnSpc>
                        <a:spcBef>
                          <a:spcPts val="1170"/>
                        </a:spcBef>
                      </a:pPr>
                      <a:endParaRPr sz="1800" dirty="0">
                        <a:latin typeface="Calibri"/>
                        <a:cs typeface="Calibri"/>
                      </a:endParaRPr>
                    </a:p>
                  </a:txBody>
                  <a:tcPr marL="0" marR="0" marT="148590" marB="0"/>
                </a:tc>
                <a:tc hMerge="1">
                  <a:txBody>
                    <a:bodyPr/>
                    <a:lstStyle/>
                    <a:p>
                      <a:pPr marL="313690">
                        <a:lnSpc>
                          <a:spcPct val="100000"/>
                        </a:lnSpc>
                        <a:spcBef>
                          <a:spcPts val="1170"/>
                        </a:spcBef>
                      </a:pPr>
                      <a:endParaRPr sz="1800" dirty="0">
                        <a:latin typeface="Calibri"/>
                        <a:cs typeface="Calibri"/>
                      </a:endParaRPr>
                    </a:p>
                  </a:txBody>
                  <a:tcPr marL="0" marR="0" marT="148590" marB="0"/>
                </a:tc>
                <a:extLst>
                  <a:ext uri="{0D108BD9-81ED-4DB2-BD59-A6C34878D82A}">
                    <a16:rowId xmlns:a16="http://schemas.microsoft.com/office/drawing/2014/main" val="3186711397"/>
                  </a:ext>
                </a:extLst>
              </a:tr>
            </a:tbl>
          </a:graphicData>
        </a:graphic>
      </p:graphicFrame>
    </p:spTree>
    <p:extLst>
      <p:ext uri="{BB962C8B-B14F-4D97-AF65-F5344CB8AC3E}">
        <p14:creationId xmlns:p14="http://schemas.microsoft.com/office/powerpoint/2010/main" val="2434953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0FB6F9-F5A3-4B2A-87BC-0F15FC01C5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
            <a:ext cx="11734800" cy="119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Map&#10;&#10;Description automatically generated with low confidence">
            <a:extLst>
              <a:ext uri="{FF2B5EF4-FFF2-40B4-BE49-F238E27FC236}">
                <a16:creationId xmlns:a16="http://schemas.microsoft.com/office/drawing/2014/main" id="{5D04F0F7-CF05-4545-A810-6DB82A3484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1730" y="1524000"/>
            <a:ext cx="3801643" cy="4919774"/>
          </a:xfrm>
          <a:prstGeom prst="rect">
            <a:avLst/>
          </a:prstGeom>
        </p:spPr>
      </p:pic>
      <p:sp>
        <p:nvSpPr>
          <p:cNvPr id="5" name="TextBox 4">
            <a:extLst>
              <a:ext uri="{FF2B5EF4-FFF2-40B4-BE49-F238E27FC236}">
                <a16:creationId xmlns:a16="http://schemas.microsoft.com/office/drawing/2014/main" id="{5A974781-EC42-4865-8058-EE2A434F68B9}"/>
              </a:ext>
            </a:extLst>
          </p:cNvPr>
          <p:cNvSpPr txBox="1"/>
          <p:nvPr/>
        </p:nvSpPr>
        <p:spPr>
          <a:xfrm>
            <a:off x="4991519" y="1598836"/>
            <a:ext cx="4876800" cy="5505225"/>
          </a:xfrm>
          <a:prstGeom prst="rect">
            <a:avLst/>
          </a:prstGeom>
          <a:noFill/>
        </p:spPr>
        <p:txBody>
          <a:bodyPr wrap="square" lIns="91440" tIns="45720" rIns="91440" bIns="45720" rtlCol="0" anchor="t">
            <a:spAutoFit/>
          </a:bodyPr>
          <a:lstStyle/>
          <a:p>
            <a:pPr marL="0" marR="0" lvl="0" indent="0" algn="ctr" defTabSz="403433" rtl="0" eaLnBrk="1" fontAlgn="auto" latinLnBrk="0" hangingPunct="1">
              <a:lnSpc>
                <a:spcPct val="100000"/>
              </a:lnSpc>
              <a:spcBef>
                <a:spcPts val="0"/>
              </a:spcBef>
              <a:spcAft>
                <a:spcPts val="794"/>
              </a:spcAft>
              <a:buClrTx/>
              <a:buSzTx/>
              <a:buFontTx/>
              <a:buNone/>
              <a:tabLst/>
              <a:defRPr/>
            </a:pPr>
            <a:endParaRPr kumimoji="0" lang="en-US" sz="4236"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03433" rtl="0" eaLnBrk="1" fontAlgn="auto" latinLnBrk="0" hangingPunct="1">
              <a:lnSpc>
                <a:spcPct val="100000"/>
              </a:lnSpc>
              <a:spcBef>
                <a:spcPts val="0"/>
              </a:spcBef>
              <a:spcAft>
                <a:spcPts val="794"/>
              </a:spcAft>
              <a:buClrTx/>
              <a:buSzTx/>
              <a:buFontTx/>
              <a:buNone/>
              <a:tabLst/>
              <a:defRPr/>
            </a:pPr>
            <a:r>
              <a:rPr kumimoji="0" lang="en-US" sz="4236"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Red Line Extension </a:t>
            </a:r>
            <a:endParaRPr kumimoji="0" lang="en-US" sz="2824"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2824"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Construction Management &amp; Professional Services Contracting Opportunities </a:t>
            </a:r>
          </a:p>
          <a:p>
            <a:pPr marL="0" marR="0" lvl="0" indent="0" algn="ctr" defTabSz="403433" rtl="0" eaLnBrk="1" fontAlgn="auto" latinLnBrk="0" hangingPunct="1">
              <a:lnSpc>
                <a:spcPct val="100000"/>
              </a:lnSpc>
              <a:spcBef>
                <a:spcPts val="0"/>
              </a:spcBef>
              <a:spcAft>
                <a:spcPts val="0"/>
              </a:spcAft>
              <a:buClrTx/>
              <a:buSzTx/>
              <a:buFontTx/>
              <a:buNone/>
              <a:tabLst/>
              <a:defRPr/>
            </a:pPr>
            <a:endParaRPr kumimoji="0" lang="en-US" sz="2824"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03433"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403433"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403433" rtl="0" eaLnBrk="1" fontAlgn="auto" latinLnBrk="0" hangingPunct="1">
              <a:lnSpc>
                <a:spcPct val="100000"/>
              </a:lnSpc>
              <a:spcBef>
                <a:spcPts val="0"/>
              </a:spcBef>
              <a:spcAft>
                <a:spcPts val="0"/>
              </a:spcAft>
              <a:buClrTx/>
              <a:buSzTx/>
              <a:buFontTx/>
              <a:buNone/>
              <a:tabLst/>
              <a:defRPr/>
            </a:pPr>
            <a:endParaRPr kumimoji="0" lang="en-US" sz="2824"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03433" rtl="0" eaLnBrk="1" fontAlgn="auto" latinLnBrk="0" hangingPunct="1">
              <a:lnSpc>
                <a:spcPct val="100000"/>
              </a:lnSpc>
              <a:spcBef>
                <a:spcPts val="0"/>
              </a:spcBef>
              <a:spcAft>
                <a:spcPts val="0"/>
              </a:spcAft>
              <a:buClrTx/>
              <a:buSzTx/>
              <a:buFontTx/>
              <a:buNone/>
              <a:tabLst/>
              <a:defRPr/>
            </a:pPr>
            <a:endParaRPr kumimoji="0" lang="en-US" sz="2824"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03433" rtl="0" eaLnBrk="1" fontAlgn="auto" latinLnBrk="0" hangingPunct="1">
              <a:lnSpc>
                <a:spcPct val="100000"/>
              </a:lnSpc>
              <a:spcBef>
                <a:spcPts val="0"/>
              </a:spcBef>
              <a:spcAft>
                <a:spcPts val="0"/>
              </a:spcAft>
              <a:buClrTx/>
              <a:buSzTx/>
              <a:buFontTx/>
              <a:buNone/>
              <a:tabLst/>
              <a:defRPr/>
            </a:pPr>
            <a:endParaRPr kumimoji="0" lang="en-US" sz="2824"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4954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98EB-DAF5-4883-9607-DB949D281E77}"/>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78637B48-20EE-4B1B-BBB4-368B56339BC2}"/>
              </a:ext>
            </a:extLst>
          </p:cNvPr>
          <p:cNvSpPr>
            <a:spLocks noGrp="1"/>
          </p:cNvSpPr>
          <p:nvPr>
            <p:ph idx="1"/>
          </p:nvPr>
        </p:nvSpPr>
        <p:spPr/>
        <p:txBody>
          <a:bodyPr>
            <a:normAutofit lnSpcReduction="10000"/>
          </a:bodyPr>
          <a:lstStyle/>
          <a:p>
            <a:pPr marL="0" marR="0" lvl="0" indent="0" algn="l" defTabSz="377163" rtl="0" eaLnBrk="1" fontAlgn="auto" latinLnBrk="0" hangingPunct="1">
              <a:lnSpc>
                <a:spcPct val="9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effectLst/>
                <a:uLnTx/>
                <a:uFillTx/>
                <a:latin typeface="Calibri"/>
                <a:ea typeface="+mn-ea"/>
                <a:cs typeface="Segoe UI" panose="020B0502040204020203" pitchFamily="34" charset="0"/>
              </a:rPr>
              <a:t>Project Scope</a:t>
            </a:r>
          </a:p>
          <a:p>
            <a:pPr marL="282871" marR="0" lvl="0" indent="-282871" algn="l" defTabSz="377163" rtl="0" eaLnBrk="1" fontAlgn="auto" latinLnBrk="0" hangingPunct="1">
              <a:lnSpc>
                <a:spcPct val="9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5.6-mile heavy rail extension</a:t>
            </a:r>
            <a:b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br>
            <a:endParaRPr kumimoji="0" lang="en-US" sz="28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9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Four new stations:</a:t>
            </a:r>
          </a:p>
          <a:p>
            <a:pPr marL="612888" marR="0" lvl="1" indent="-235727" algn="l" defTabSz="377163" rtl="0" eaLnBrk="1" fontAlgn="auto" latinLnBrk="0" hangingPunct="1">
              <a:lnSpc>
                <a:spcPct val="9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effectLst/>
                <a:uLnTx/>
                <a:uFillTx/>
                <a:latin typeface="Calibri"/>
                <a:ea typeface="+mn-ea"/>
                <a:cs typeface="Segoe UI" panose="020B0502040204020203" pitchFamily="34" charset="0"/>
              </a:rPr>
              <a:t>103rd Street (near Eggleston)</a:t>
            </a:r>
          </a:p>
          <a:p>
            <a:pPr marL="612888" marR="0" lvl="1" indent="-235727" algn="l" defTabSz="377163" rtl="0" eaLnBrk="1" fontAlgn="auto" latinLnBrk="0" hangingPunct="1">
              <a:lnSpc>
                <a:spcPct val="9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effectLst/>
                <a:uLnTx/>
                <a:uFillTx/>
                <a:latin typeface="Calibri"/>
                <a:ea typeface="+mn-ea"/>
                <a:cs typeface="Segoe UI" panose="020B0502040204020203" pitchFamily="34" charset="0"/>
              </a:rPr>
              <a:t>111th Street (near Eggleston)</a:t>
            </a:r>
          </a:p>
          <a:p>
            <a:pPr marL="612888" marR="0" lvl="1" indent="-235727" algn="l" defTabSz="377163" rtl="0" eaLnBrk="1" fontAlgn="auto" latinLnBrk="0" hangingPunct="1">
              <a:lnSpc>
                <a:spcPct val="9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effectLst/>
                <a:uLnTx/>
                <a:uFillTx/>
                <a:latin typeface="Calibri"/>
                <a:ea typeface="+mn-ea"/>
                <a:cs typeface="Segoe UI" panose="020B0502040204020203" pitchFamily="34" charset="0"/>
              </a:rPr>
              <a:t>Michigan Avenue (near 116th Street)</a:t>
            </a:r>
          </a:p>
          <a:p>
            <a:pPr marL="612888" marR="0" lvl="1" indent="-235727" algn="l" defTabSz="377163" rtl="0" eaLnBrk="1" fontAlgn="auto" latinLnBrk="0" hangingPunct="1">
              <a:lnSpc>
                <a:spcPct val="9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effectLst/>
                <a:uLnTx/>
                <a:uFillTx/>
                <a:latin typeface="Calibri"/>
                <a:ea typeface="+mn-ea"/>
                <a:cs typeface="Segoe UI" panose="020B0502040204020203" pitchFamily="34" charset="0"/>
              </a:rPr>
              <a:t>130th Street (at Altgeld Gardens)</a:t>
            </a:r>
            <a:br>
              <a:rPr kumimoji="0" lang="en-US" sz="2000" b="0" i="0" u="none" strike="noStrike" kern="1200" cap="none" spc="0" normalizeH="0" baseline="0" noProof="0" dirty="0">
                <a:ln>
                  <a:noFill/>
                </a:ln>
                <a:effectLst/>
                <a:uLnTx/>
                <a:uFillTx/>
                <a:latin typeface="Calibri"/>
                <a:ea typeface="+mn-ea"/>
                <a:cs typeface="Segoe UI" panose="020B0502040204020203" pitchFamily="34" charset="0"/>
              </a:rPr>
            </a:br>
            <a:endParaRPr kumimoji="0" lang="en-US" sz="20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9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Multimodal connections at each station including bus, bike, pedestrian, and park &amp; ride facilities</a:t>
            </a:r>
          </a:p>
          <a:p>
            <a:pPr marL="282871" marR="0" lvl="0" indent="-282871" algn="l" defTabSz="377163" rtl="0" eaLnBrk="1" fontAlgn="auto" latinLnBrk="0" hangingPunct="1">
              <a:lnSpc>
                <a:spcPct val="9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9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Train storage yard and maintenance facility at 120th Street</a:t>
            </a:r>
          </a:p>
          <a:p>
            <a:pPr marL="0" indent="0">
              <a:buNone/>
            </a:pPr>
            <a:endParaRPr lang="en-US" dirty="0"/>
          </a:p>
        </p:txBody>
      </p:sp>
      <p:pic>
        <p:nvPicPr>
          <p:cNvPr id="4" name="Picture 2">
            <a:extLst>
              <a:ext uri="{FF2B5EF4-FFF2-40B4-BE49-F238E27FC236}">
                <a16:creationId xmlns:a16="http://schemas.microsoft.com/office/drawing/2014/main" id="{85FB8A49-3ACB-406B-B6BC-2105722B5F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9557" y="1150944"/>
            <a:ext cx="4752198" cy="26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33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DDAC-68D3-4F39-9946-5C1E12C379A8}"/>
              </a:ext>
            </a:extLst>
          </p:cNvPr>
          <p:cNvSpPr>
            <a:spLocks noGrp="1"/>
          </p:cNvSpPr>
          <p:nvPr>
            <p:ph type="title"/>
          </p:nvPr>
        </p:nvSpPr>
        <p:spPr/>
        <p:txBody>
          <a:bodyPr/>
          <a:lstStyle/>
          <a:p>
            <a:r>
              <a:rPr lang="en-US" dirty="0">
                <a:solidFill>
                  <a:prstClr val="white"/>
                </a:solidFill>
                <a:latin typeface="Calibri" panose="020F0502020204030204"/>
              </a:rPr>
              <a:t>Anticipated Project Schedule </a:t>
            </a:r>
            <a:r>
              <a:rPr kumimoji="0" lang="en-US" sz="4400" b="1" i="0" u="none" strike="noStrike" kern="1200" cap="none" spc="0" normalizeH="0" baseline="0" noProof="0" dirty="0">
                <a:ln>
                  <a:noFill/>
                </a:ln>
                <a:solidFill>
                  <a:prstClr val="white"/>
                </a:solidFill>
                <a:effectLst/>
                <a:uLnTx/>
                <a:uFillTx/>
                <a:latin typeface="Calibri" panose="020F0502020204030204"/>
                <a:ea typeface="+mj-ea"/>
                <a:cs typeface="+mj-cs"/>
              </a:rPr>
              <a:t> </a:t>
            </a:r>
            <a:endParaRPr lang="en-US" dirty="0"/>
          </a:p>
        </p:txBody>
      </p:sp>
      <p:sp>
        <p:nvSpPr>
          <p:cNvPr id="3" name="Content Placeholder 2">
            <a:extLst>
              <a:ext uri="{FF2B5EF4-FFF2-40B4-BE49-F238E27FC236}">
                <a16:creationId xmlns:a16="http://schemas.microsoft.com/office/drawing/2014/main" id="{B6B0B54F-D13E-4243-9C04-5EE32227F204}"/>
              </a:ext>
            </a:extLst>
          </p:cNvPr>
          <p:cNvSpPr>
            <a:spLocks noGrp="1"/>
          </p:cNvSpPr>
          <p:nvPr>
            <p:ph idx="1"/>
          </p:nvPr>
        </p:nvSpPr>
        <p:spPr/>
        <p:txBody>
          <a:bodyPr>
            <a:norm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Arial Narrow" panose="020B0606020202030204" pitchFamily="34" charset="0"/>
              <a:ea typeface="+mn-ea"/>
              <a:cs typeface="+mn-cs"/>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mn-cs"/>
              </a:rPr>
              <a:t>Federal Transit Administration approved entry in New Starts Project Development (PD)  phase of Capital Investment Grants Program in December 2020</a:t>
            </a:r>
          </a:p>
          <a:p>
            <a:pPr marL="0" marR="0" lvl="0" indent="0" algn="ctr" defTabSz="457200" rtl="0" eaLnBrk="1" fontAlgn="auto" latinLnBrk="0" hangingPunct="1">
              <a:lnSpc>
                <a:spcPts val="2000"/>
              </a:lnSpc>
              <a:spcBef>
                <a:spcPts val="0"/>
              </a:spcBef>
              <a:spcAft>
                <a:spcPts val="0"/>
              </a:spcAft>
              <a:buClrTx/>
              <a:buSzTx/>
              <a:buFontTx/>
              <a:buNone/>
              <a:tabLst/>
              <a:defRPr/>
            </a:pPr>
            <a:endParaRPr lang="en-US" sz="2400" b="1" dirty="0">
              <a:latin typeface="Arial Narrow" panose="020B0606020202030204" pitchFamily="34" charset="0"/>
            </a:endParaRPr>
          </a:p>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Arial Narrow" panose="020B0606020202030204" pitchFamily="34" charset="0"/>
              <a:ea typeface="+mn-ea"/>
              <a:cs typeface="+mn-cs"/>
            </a:endParaRPr>
          </a:p>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Arial Narrow" panose="020B0606020202030204" pitchFamily="34" charset="0"/>
              <a:ea typeface="+mn-ea"/>
              <a:cs typeface="+mn-cs"/>
            </a:endParaRPr>
          </a:p>
          <a:p>
            <a:pPr marL="0" indent="0">
              <a:buNone/>
            </a:pPr>
            <a:endParaRPr lang="en-US" dirty="0"/>
          </a:p>
        </p:txBody>
      </p:sp>
      <p:pic>
        <p:nvPicPr>
          <p:cNvPr id="6" name="Picture 5">
            <a:extLst>
              <a:ext uri="{FF2B5EF4-FFF2-40B4-BE49-F238E27FC236}">
                <a16:creationId xmlns:a16="http://schemas.microsoft.com/office/drawing/2014/main" id="{3685D2EE-474D-45B1-AC57-92811D60F0C0}"/>
              </a:ext>
            </a:extLst>
          </p:cNvPr>
          <p:cNvPicPr>
            <a:picLocks noChangeAspect="1"/>
          </p:cNvPicPr>
          <p:nvPr/>
        </p:nvPicPr>
        <p:blipFill>
          <a:blip r:embed="rId2"/>
          <a:stretch>
            <a:fillRect/>
          </a:stretch>
        </p:blipFill>
        <p:spPr>
          <a:xfrm>
            <a:off x="533401" y="2271712"/>
            <a:ext cx="11125199" cy="3272495"/>
          </a:xfrm>
          <a:prstGeom prst="rect">
            <a:avLst/>
          </a:prstGeom>
        </p:spPr>
      </p:pic>
    </p:spTree>
    <p:extLst>
      <p:ext uri="{BB962C8B-B14F-4D97-AF65-F5344CB8AC3E}">
        <p14:creationId xmlns:p14="http://schemas.microsoft.com/office/powerpoint/2010/main" val="24018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D412-2BE2-42B3-91DB-0D07F37AD017}"/>
              </a:ext>
            </a:extLst>
          </p:cNvPr>
          <p:cNvSpPr>
            <a:spLocks noGrp="1"/>
          </p:cNvSpPr>
          <p:nvPr>
            <p:ph type="title"/>
          </p:nvPr>
        </p:nvSpPr>
        <p:spPr/>
        <p:txBody>
          <a:bodyPr>
            <a:normAutofit fontScale="90000"/>
          </a:bodyPr>
          <a:lstStyle/>
          <a:p>
            <a:r>
              <a:rPr lang="en-US" dirty="0"/>
              <a:t> Red Line Extension (RLE) Advance Work Procurements</a:t>
            </a:r>
          </a:p>
        </p:txBody>
      </p:sp>
      <p:sp>
        <p:nvSpPr>
          <p:cNvPr id="3" name="Content Placeholder 2">
            <a:extLst>
              <a:ext uri="{FF2B5EF4-FFF2-40B4-BE49-F238E27FC236}">
                <a16:creationId xmlns:a16="http://schemas.microsoft.com/office/drawing/2014/main" id="{D77C7712-6607-4D86-A5C0-8206231EBCD7}"/>
              </a:ext>
            </a:extLst>
          </p:cNvPr>
          <p:cNvSpPr>
            <a:spLocks noGrp="1"/>
          </p:cNvSpPr>
          <p:nvPr>
            <p:ph idx="1"/>
          </p:nvPr>
        </p:nvSpPr>
        <p:spPr/>
        <p:txBody>
          <a:bodyPr>
            <a:normAutofit fontScale="92500" lnSpcReduction="20000"/>
          </a:bodyPr>
          <a:lstStyle/>
          <a:p>
            <a:pPr marL="0" marR="0" lvl="0" indent="0" algn="l" defTabSz="377163"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dirty="0">
                <a:ln>
                  <a:noFill/>
                </a:ln>
                <a:effectLst/>
                <a:uLnTx/>
                <a:uFillTx/>
                <a:latin typeface="Calibri"/>
                <a:ea typeface="+mn-ea"/>
                <a:cs typeface="Segoe UI" panose="020B0502040204020203" pitchFamily="34" charset="0"/>
              </a:rPr>
              <a:t>Red Line Extension (RLE) Advance Work Procurements</a:t>
            </a: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Property Management Services </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RFP anticipated in Q2 2022</a:t>
            </a: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endPar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SBE Simple Building Demolition Work Order Contract</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Multi-Firm Prequalification Contract for non-complex or smaller demo packages awarded to SBE firms</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RFP anticipated in Q3 2022</a:t>
            </a:r>
          </a:p>
          <a:p>
            <a:pPr marL="377161" marR="0" lvl="1" indent="0" algn="l" defTabSz="377163" rtl="0" eaLnBrk="1" fontAlgn="auto" latinLnBrk="0" hangingPunct="1">
              <a:lnSpc>
                <a:spcPct val="100000"/>
              </a:lnSpc>
              <a:spcBef>
                <a:spcPct val="20000"/>
              </a:spcBef>
              <a:spcAft>
                <a:spcPts val="0"/>
              </a:spcAft>
              <a:buClrTx/>
              <a:buSzTx/>
              <a:buNone/>
              <a:tabLst/>
              <a:defRPr/>
            </a:pPr>
            <a:endPar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Complex Building Demolition &amp; Remediation Work Order Contract</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Multi-Firm Prequalification Contract for complex demo packages</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RFP anticipated in Q3 2022</a:t>
            </a:r>
          </a:p>
          <a:p>
            <a:pPr marL="0" indent="0">
              <a:buNone/>
            </a:pPr>
            <a:endParaRPr lang="en-US" dirty="0"/>
          </a:p>
        </p:txBody>
      </p:sp>
    </p:spTree>
    <p:extLst>
      <p:ext uri="{BB962C8B-B14F-4D97-AF65-F5344CB8AC3E}">
        <p14:creationId xmlns:p14="http://schemas.microsoft.com/office/powerpoint/2010/main" val="3131607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22C2-34FA-40F7-9635-3A77883A4673}"/>
              </a:ext>
            </a:extLst>
          </p:cNvPr>
          <p:cNvSpPr>
            <a:spLocks noGrp="1"/>
          </p:cNvSpPr>
          <p:nvPr>
            <p:ph type="title"/>
          </p:nvPr>
        </p:nvSpPr>
        <p:spPr/>
        <p:txBody>
          <a:bodyPr/>
          <a:lstStyle/>
          <a:p>
            <a:r>
              <a:rPr lang="en-US" dirty="0">
                <a:solidFill>
                  <a:prstClr val="white"/>
                </a:solidFill>
                <a:latin typeface="Calibri" panose="020F0502020204030204"/>
              </a:rPr>
              <a:t>CM for Demolition Oversight</a:t>
            </a:r>
            <a:r>
              <a:rPr kumimoji="0" lang="en-US" sz="4400" b="1" i="0" u="none" strike="noStrike" kern="1200" cap="none" spc="0" normalizeH="0" baseline="0" noProof="0" dirty="0">
                <a:ln>
                  <a:noFill/>
                </a:ln>
                <a:solidFill>
                  <a:prstClr val="white"/>
                </a:solidFill>
                <a:effectLst/>
                <a:uLnTx/>
                <a:uFillTx/>
                <a:latin typeface="Calibri" panose="020F0502020204030204"/>
                <a:ea typeface="+mj-ea"/>
                <a:cs typeface="+mj-cs"/>
              </a:rPr>
              <a:t> </a:t>
            </a:r>
            <a:endParaRPr lang="en-US" dirty="0"/>
          </a:p>
        </p:txBody>
      </p:sp>
      <p:sp>
        <p:nvSpPr>
          <p:cNvPr id="3" name="Content Placeholder 2">
            <a:extLst>
              <a:ext uri="{FF2B5EF4-FFF2-40B4-BE49-F238E27FC236}">
                <a16:creationId xmlns:a16="http://schemas.microsoft.com/office/drawing/2014/main" id="{F4234419-BDE3-4B08-98FF-78F87EF2053D}"/>
              </a:ext>
            </a:extLst>
          </p:cNvPr>
          <p:cNvSpPr>
            <a:spLocks noGrp="1"/>
          </p:cNvSpPr>
          <p:nvPr>
            <p:ph idx="1"/>
          </p:nvPr>
        </p:nvSpPr>
        <p:spPr/>
        <p:txBody>
          <a:bodyPr>
            <a:normAutofit fontScale="92500" lnSpcReduction="10000"/>
          </a:bodyPr>
          <a:lstStyle/>
          <a:p>
            <a:pPr marL="0" marR="0" lvl="0" indent="0" algn="l" defTabSz="377163"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effectLst/>
                <a:uLnTx/>
                <a:uFillTx/>
                <a:latin typeface="Calibri"/>
                <a:ea typeface="+mn-ea"/>
                <a:cs typeface="Segoe UI" panose="020B0502040204020203" pitchFamily="34" charset="0"/>
              </a:rPr>
              <a:t>A Single Construction Manager (CM) will oversee the demolition and remediation work.</a:t>
            </a:r>
          </a:p>
          <a:p>
            <a:pPr marL="282871" marR="0" lvl="0" indent="-282871" algn="l" defTabSz="377163" rtl="0" eaLnBrk="1" fontAlgn="auto" latinLnBrk="0" hangingPunct="1">
              <a:lnSpc>
                <a:spcPct val="100000"/>
              </a:lnSpc>
              <a:spcBef>
                <a:spcPts val="1200"/>
              </a:spcBef>
              <a:spcAft>
                <a:spcPts val="0"/>
              </a:spcAft>
              <a:buClrTx/>
              <a:buSzTx/>
              <a:buFont typeface="Arial"/>
              <a:buChar char="•"/>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The Construction Manager will be procured through a task order under the new CTA CM Blanket Contract.</a:t>
            </a:r>
          </a:p>
          <a:p>
            <a:pPr marL="282871" marR="0" lvl="0" indent="-282871" algn="l" defTabSz="377163" rtl="0" eaLnBrk="1" fontAlgn="auto" latinLnBrk="0" hangingPunct="1">
              <a:lnSpc>
                <a:spcPct val="100000"/>
              </a:lnSpc>
              <a:spcBef>
                <a:spcPts val="1200"/>
              </a:spcBef>
              <a:spcAft>
                <a:spcPts val="0"/>
              </a:spcAft>
              <a:buClrTx/>
              <a:buSzTx/>
              <a:buFont typeface="Arial"/>
              <a:buChar char="•"/>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This is anticipated to be released for proposals in to pre-qualified firms in Q4 2022. </a:t>
            </a:r>
          </a:p>
          <a:p>
            <a:pPr marL="282871" marR="0" lvl="0" indent="-282871" algn="l" defTabSz="377163" rtl="0" eaLnBrk="1" fontAlgn="auto" latinLnBrk="0" hangingPunct="1">
              <a:lnSpc>
                <a:spcPct val="100000"/>
              </a:lnSpc>
              <a:spcBef>
                <a:spcPts val="1200"/>
              </a:spcBef>
              <a:spcAft>
                <a:spcPts val="0"/>
              </a:spcAft>
              <a:buClrTx/>
              <a:buSzTx/>
              <a:buFont typeface="Arial"/>
              <a:buChar char="•"/>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The CM will oversee multiple Demolition and Remediation work orders: </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Multi-Firm Prequalification Contract for non-complex or smaller demo packages awarded to SBE firms</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Multi-Firm Prequalification Contract for complex demo packages</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Work orders (for one or more building demolition/remediation scopes) would be issued to the prequalified firms</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RFPs anticipated in Q3 2022</a:t>
            </a:r>
          </a:p>
          <a:p>
            <a:pPr marL="0" marR="0" lvl="0" indent="0" algn="l" defTabSz="377163" rtl="0" eaLnBrk="1" fontAlgn="auto" latinLnBrk="0" hangingPunct="1">
              <a:lnSpc>
                <a:spcPct val="100000"/>
              </a:lnSpc>
              <a:spcBef>
                <a:spcPct val="20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201563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BC2A-7C7D-43B9-9B7B-44CD30F7D316}"/>
              </a:ext>
            </a:extLst>
          </p:cNvPr>
          <p:cNvSpPr>
            <a:spLocks noGrp="1"/>
          </p:cNvSpPr>
          <p:nvPr>
            <p:ph type="title"/>
          </p:nvPr>
        </p:nvSpPr>
        <p:spPr/>
        <p:txBody>
          <a:bodyPr/>
          <a:lstStyle/>
          <a:p>
            <a:r>
              <a:rPr lang="en-US" dirty="0"/>
              <a:t>RLE GEC Task Orders </a:t>
            </a:r>
          </a:p>
        </p:txBody>
      </p:sp>
      <p:sp>
        <p:nvSpPr>
          <p:cNvPr id="3" name="Content Placeholder 2">
            <a:extLst>
              <a:ext uri="{FF2B5EF4-FFF2-40B4-BE49-F238E27FC236}">
                <a16:creationId xmlns:a16="http://schemas.microsoft.com/office/drawing/2014/main" id="{CF4C707D-8B34-44BE-B3CD-7F5251D076A0}"/>
              </a:ext>
            </a:extLst>
          </p:cNvPr>
          <p:cNvSpPr>
            <a:spLocks noGrp="1"/>
          </p:cNvSpPr>
          <p:nvPr>
            <p:ph idx="1"/>
          </p:nvPr>
        </p:nvSpPr>
        <p:spPr/>
        <p:txBody>
          <a:bodyPr>
            <a:normAutofit fontScale="92500" lnSpcReduction="10000"/>
          </a:bodyPr>
          <a:lstStyle/>
          <a:p>
            <a:pPr marL="0" marR="0" lvl="0" indent="0" algn="l" defTabSz="377163"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dirty="0">
                <a:ln>
                  <a:noFill/>
                </a:ln>
                <a:effectLst/>
                <a:uLnTx/>
                <a:uFillTx/>
                <a:latin typeface="Calibri"/>
                <a:ea typeface="+mn-ea"/>
                <a:cs typeface="Segoe UI" panose="020B0502040204020203" pitchFamily="34" charset="0"/>
              </a:rPr>
              <a:t>General Engineering Consultant (GEC) Opportunities</a:t>
            </a:r>
          </a:p>
          <a:p>
            <a:pPr marL="0" marR="0" lvl="0" indent="0" algn="l" defTabSz="377163" rtl="0" eaLnBrk="1" fontAlgn="auto" latinLnBrk="0" hangingPunct="1">
              <a:lnSpc>
                <a:spcPct val="100000"/>
              </a:lnSpc>
              <a:spcBef>
                <a:spcPct val="20000"/>
              </a:spcBef>
              <a:spcAft>
                <a:spcPts val="0"/>
              </a:spcAft>
              <a:buClrTx/>
              <a:buSzTx/>
              <a:buFont typeface="Arial"/>
              <a:buNone/>
              <a:tabLst/>
              <a:defRPr/>
            </a:pPr>
            <a:endParaRPr kumimoji="0" lang="en-US" sz="4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altLang="en-US" sz="2800" b="1" i="0" u="none" strike="noStrike" kern="1200" cap="none" spc="0" normalizeH="0" baseline="0" noProof="0" dirty="0">
                <a:ln>
                  <a:noFill/>
                </a:ln>
                <a:effectLst/>
                <a:uLnTx/>
                <a:uFillTx/>
                <a:latin typeface="Calibri"/>
                <a:ea typeface="+mn-ea"/>
                <a:cs typeface="Segoe UI" panose="020B0502040204020203" pitchFamily="34" charset="0"/>
              </a:rPr>
              <a:t>Tier 1 of GEC</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Design of the 120th Yard &amp; Shop</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Proposals anticipated to be requested in Q3 2022</a:t>
            </a:r>
          </a:p>
          <a:p>
            <a:pPr marL="377161" marR="0" lvl="1" indent="0" algn="l" defTabSz="377163" rtl="0" eaLnBrk="1" fontAlgn="auto" latinLnBrk="0" hangingPunct="1">
              <a:lnSpc>
                <a:spcPct val="100000"/>
              </a:lnSpc>
              <a:spcBef>
                <a:spcPct val="20000"/>
              </a:spcBef>
              <a:spcAft>
                <a:spcPts val="0"/>
              </a:spcAft>
              <a:buClrTx/>
              <a:buSzTx/>
              <a:buFont typeface="Arial"/>
              <a:buNone/>
              <a:tabLst/>
              <a:defRPr/>
            </a:pPr>
            <a:endParaRPr kumimoji="0" lang="en-US" altLang="en-US" sz="5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altLang="en-US" sz="2800" b="1" i="0" u="none" strike="noStrike" kern="1200" cap="none" spc="0" normalizeH="0" baseline="0" noProof="0" dirty="0">
                <a:ln>
                  <a:noFill/>
                </a:ln>
                <a:effectLst/>
                <a:uLnTx/>
                <a:uFillTx/>
                <a:latin typeface="Calibri"/>
                <a:ea typeface="+mn-ea"/>
                <a:cs typeface="Segoe UI" panose="020B0502040204020203" pitchFamily="34" charset="0"/>
              </a:rPr>
              <a:t>Tier 2 of GEC</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Complex Property Demolition &amp; Site Remediation Design Packages</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Proposals anticipated to be requested from Q4 2022 to Q3 2023</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endParaRPr kumimoji="0" lang="en-US" altLang="en-US" sz="400" b="0" i="0" u="none" strike="noStrike" kern="1200" cap="none" spc="0" normalizeH="0" baseline="0" noProof="0" dirty="0">
              <a:ln>
                <a:noFill/>
              </a:ln>
              <a:effectLst/>
              <a:uLnTx/>
              <a:uFillTx/>
              <a:latin typeface="Calibri"/>
              <a:ea typeface="+mn-ea"/>
              <a:cs typeface="Segoe UI" panose="020B0502040204020203" pitchFamily="34" charset="0"/>
            </a:endParaRP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sz="2800" b="1" i="0" u="none" strike="noStrike" kern="1200" cap="none" spc="0" normalizeH="0" baseline="0" noProof="0" dirty="0">
                <a:ln>
                  <a:noFill/>
                </a:ln>
                <a:effectLst/>
                <a:uLnTx/>
                <a:uFillTx/>
                <a:latin typeface="Calibri"/>
                <a:ea typeface="+mn-ea"/>
                <a:cs typeface="Segoe UI" panose="020B0502040204020203" pitchFamily="34" charset="0"/>
              </a:rPr>
              <a:t>Small Business Enterprise (SBE) Architectural Blanket</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Simple Building Demolition Design Packages</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altLang="en-US" sz="2800" b="0" i="0" u="none" strike="noStrike" kern="1200" cap="none" spc="0" normalizeH="0" baseline="0" noProof="0" dirty="0">
                <a:ln>
                  <a:noFill/>
                </a:ln>
                <a:effectLst/>
                <a:uLnTx/>
                <a:uFillTx/>
                <a:latin typeface="Calibri"/>
                <a:ea typeface="+mn-ea"/>
                <a:cs typeface="Segoe UI" panose="020B0502040204020203" pitchFamily="34" charset="0"/>
              </a:rPr>
              <a:t>Proposals anticipated to be requested from Q4 2022 to Q3 2023</a:t>
            </a:r>
            <a:endParaRPr kumimoji="0" lang="en-US" sz="2800" b="0" i="0" u="none" strike="noStrike" kern="1200" cap="none" spc="0" normalizeH="0" baseline="0" noProof="0" dirty="0">
              <a:ln>
                <a:noFill/>
              </a:ln>
              <a:effectLst/>
              <a:uLnTx/>
              <a:uFillTx/>
              <a:latin typeface="Calibri"/>
              <a:ea typeface="+mn-ea"/>
              <a:cs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158651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F792-9BE2-44F8-A8CC-3E5C4310D3EA}"/>
              </a:ext>
            </a:extLst>
          </p:cNvPr>
          <p:cNvSpPr>
            <a:spLocks noGrp="1"/>
          </p:cNvSpPr>
          <p:nvPr>
            <p:ph type="title"/>
          </p:nvPr>
        </p:nvSpPr>
        <p:spPr/>
        <p:txBody>
          <a:bodyPr/>
          <a:lstStyle/>
          <a:p>
            <a:r>
              <a:rPr lang="en-US" dirty="0"/>
              <a:t>RLE Design Build Contract</a:t>
            </a:r>
          </a:p>
        </p:txBody>
      </p:sp>
      <p:sp>
        <p:nvSpPr>
          <p:cNvPr id="3" name="Content Placeholder 2">
            <a:extLst>
              <a:ext uri="{FF2B5EF4-FFF2-40B4-BE49-F238E27FC236}">
                <a16:creationId xmlns:a16="http://schemas.microsoft.com/office/drawing/2014/main" id="{3F07D26F-E2EA-40B8-973F-DCE4D1F0431B}"/>
              </a:ext>
            </a:extLst>
          </p:cNvPr>
          <p:cNvSpPr>
            <a:spLocks noGrp="1"/>
          </p:cNvSpPr>
          <p:nvPr>
            <p:ph idx="1"/>
          </p:nvPr>
        </p:nvSpPr>
        <p:spPr/>
        <p:txBody>
          <a:bodyPr>
            <a:normAutofit fontScale="92500" lnSpcReduction="10000"/>
          </a:bodyPr>
          <a:lstStyle/>
          <a:p>
            <a:pPr marL="0" marR="0" lvl="0" indent="0" algn="l" defTabSz="377163"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dirty="0">
                <a:ln>
                  <a:noFill/>
                </a:ln>
                <a:effectLst/>
                <a:uLnTx/>
                <a:uFillTx/>
                <a:latin typeface="Calibri"/>
                <a:ea typeface="+mn-ea"/>
                <a:cs typeface="Segoe UI" panose="020B0502040204020203" pitchFamily="34" charset="0"/>
              </a:rPr>
              <a:t>RLE Design-Build Contract</a:t>
            </a: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Scope:  Final design and construction of mainline ROW, structures, tracks, signal system, traction power system, stations and parking facilities</a:t>
            </a: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Two-Step Procurement:</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Request for Qualifications anticipated in Q4 2022</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Shortlist Notification to occur in mid-2023</a:t>
            </a:r>
          </a:p>
          <a:p>
            <a:pPr marL="612888" marR="0" lvl="1" indent="-235727" algn="l" defTabSz="377163"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Request for Proposals issued to short-list firms</a:t>
            </a:r>
          </a:p>
          <a:p>
            <a:pPr marL="0" marR="0" lvl="1" indent="0" algn="l" defTabSz="377163"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effectLst/>
              <a:uLnTx/>
              <a:uFillTx/>
              <a:latin typeface="Calibri"/>
              <a:ea typeface="+mn-ea"/>
              <a:cs typeface="Segoe UI" panose="020B0502040204020203" pitchFamily="34" charset="0"/>
            </a:endParaRPr>
          </a:p>
          <a:p>
            <a:pPr marL="0" marR="0" lvl="0" indent="0" algn="l" defTabSz="377163"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effectLst/>
                <a:uLnTx/>
                <a:uFillTx/>
                <a:latin typeface="Calibri"/>
                <a:ea typeface="+mn-ea"/>
                <a:cs typeface="Segoe UI" panose="020B0502040204020203" pitchFamily="34" charset="0"/>
              </a:rPr>
              <a:t>RLE Design-Bid-Build Construction Contract</a:t>
            </a: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Scope: Construction of 120</a:t>
            </a:r>
            <a:r>
              <a:rPr kumimoji="0" lang="en-US" sz="2800" b="0" i="0" u="none" strike="noStrike" kern="1200" cap="none" spc="0" normalizeH="0" baseline="30000" noProof="0" dirty="0">
                <a:ln>
                  <a:noFill/>
                </a:ln>
                <a:effectLst/>
                <a:uLnTx/>
                <a:uFillTx/>
                <a:latin typeface="Calibri"/>
                <a:ea typeface="+mn-ea"/>
                <a:cs typeface="Segoe UI" panose="020B0502040204020203" pitchFamily="34" charset="0"/>
              </a:rPr>
              <a:t>th</a:t>
            </a: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 Yard and Shop</a:t>
            </a:r>
          </a:p>
          <a:p>
            <a:pPr marL="282871" marR="0" lvl="0" indent="-282871" algn="l" defTabSz="377163"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a:ea typeface="+mn-ea"/>
                <a:cs typeface="Segoe UI" panose="020B0502040204020203" pitchFamily="34" charset="0"/>
              </a:rPr>
              <a:t>Request for proposals anticipated in Q3 2024</a:t>
            </a:r>
          </a:p>
          <a:p>
            <a:endParaRPr lang="en-US" dirty="0"/>
          </a:p>
        </p:txBody>
      </p:sp>
    </p:spTree>
    <p:extLst>
      <p:ext uri="{BB962C8B-B14F-4D97-AF65-F5344CB8AC3E}">
        <p14:creationId xmlns:p14="http://schemas.microsoft.com/office/powerpoint/2010/main" val="220437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050A-E2FB-4F71-8E65-571C85C73513}"/>
              </a:ext>
            </a:extLst>
          </p:cNvPr>
          <p:cNvSpPr>
            <a:spLocks noGrp="1"/>
          </p:cNvSpPr>
          <p:nvPr>
            <p:ph type="title"/>
          </p:nvPr>
        </p:nvSpPr>
        <p:spPr>
          <a:xfrm>
            <a:off x="839788" y="872"/>
            <a:ext cx="10515600" cy="1325563"/>
          </a:xfrm>
        </p:spPr>
        <p:txBody>
          <a:bodyPr/>
          <a:lstStyle/>
          <a:p>
            <a:r>
              <a:rPr lang="en-US" dirty="0"/>
              <a:t>Workforce</a:t>
            </a:r>
          </a:p>
        </p:txBody>
      </p:sp>
      <p:sp>
        <p:nvSpPr>
          <p:cNvPr id="3" name="Text Placeholder 2">
            <a:extLst>
              <a:ext uri="{FF2B5EF4-FFF2-40B4-BE49-F238E27FC236}">
                <a16:creationId xmlns:a16="http://schemas.microsoft.com/office/drawing/2014/main" id="{0503C4B1-C812-4660-AD5B-21A20866118A}"/>
              </a:ext>
            </a:extLst>
          </p:cNvPr>
          <p:cNvSpPr>
            <a:spLocks noGrp="1"/>
          </p:cNvSpPr>
          <p:nvPr>
            <p:ph type="body" idx="1"/>
          </p:nvPr>
        </p:nvSpPr>
        <p:spPr/>
        <p:txBody>
          <a:bodyPr/>
          <a:lstStyle/>
          <a:p>
            <a:pPr algn="ctr"/>
            <a:r>
              <a:rPr lang="en-US" dirty="0"/>
              <a:t>Construction Goals</a:t>
            </a:r>
          </a:p>
        </p:txBody>
      </p:sp>
      <p:sp>
        <p:nvSpPr>
          <p:cNvPr id="4" name="Content Placeholder 3">
            <a:extLst>
              <a:ext uri="{FF2B5EF4-FFF2-40B4-BE49-F238E27FC236}">
                <a16:creationId xmlns:a16="http://schemas.microsoft.com/office/drawing/2014/main" id="{0BB3E2D7-C6B2-4C80-A7C5-EE97487C21EA}"/>
              </a:ext>
            </a:extLst>
          </p:cNvPr>
          <p:cNvSpPr>
            <a:spLocks noGrp="1"/>
          </p:cNvSpPr>
          <p:nvPr>
            <p:ph sz="half" idx="2"/>
          </p:nvPr>
        </p:nvSpPr>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effectLst/>
              <a:uLnTx/>
              <a:uFillTx/>
              <a:latin typeface="Calibri"/>
              <a:ea typeface="+mn-ea"/>
              <a:cs typeface="+mn-cs"/>
            </a:endParaRPr>
          </a:p>
          <a:p>
            <a:pPr defTabSz="457200">
              <a:lnSpc>
                <a:spcPct val="100000"/>
              </a:lnSpc>
              <a:spcBef>
                <a:spcPts val="0"/>
              </a:spcBef>
              <a:defRPr/>
            </a:pPr>
            <a:r>
              <a:rPr kumimoji="0" lang="en-US" sz="2400" b="0" i="0" u="none" strike="noStrike" kern="1200" cap="none" spc="0" normalizeH="0" baseline="0" noProof="0" dirty="0">
                <a:ln>
                  <a:noFill/>
                </a:ln>
                <a:effectLst/>
                <a:uLnTx/>
                <a:uFillTx/>
                <a:latin typeface="Calibri"/>
                <a:ea typeface="+mn-lt"/>
                <a:cs typeface="Calibri"/>
              </a:rPr>
              <a:t> </a:t>
            </a:r>
            <a:r>
              <a:rPr kumimoji="0" lang="en-US" sz="2400" b="1" i="0" u="sng" strike="noStrike" kern="1200" cap="none" spc="0" normalizeH="0" baseline="0" noProof="0" dirty="0">
                <a:ln>
                  <a:noFill/>
                </a:ln>
                <a:effectLst/>
                <a:uLnTx/>
                <a:uFillTx/>
                <a:latin typeface="Calibri"/>
                <a:ea typeface="+mn-lt"/>
                <a:cs typeface="Calibri"/>
              </a:rPr>
              <a:t>Careers Opportunity Goal </a:t>
            </a:r>
            <a:r>
              <a:rPr kumimoji="0" lang="en-US" sz="2400" b="0" i="0" u="none" strike="noStrike" kern="1200" cap="none" spc="0" normalizeH="0" baseline="0" noProof="0" dirty="0">
                <a:ln>
                  <a:noFill/>
                </a:ln>
                <a:effectLst/>
                <a:uLnTx/>
                <a:uFillTx/>
                <a:latin typeface="Calibri"/>
                <a:ea typeface="+mn-lt"/>
                <a:cs typeface="Calibri"/>
              </a:rPr>
              <a:t>– Section 3 workers &amp; Workforce Innovation &amp; Opportunity Act (WIOA)-enrolled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a:ea typeface="+mn-ea"/>
              <a:cs typeface="+mn-cs"/>
            </a:endParaRPr>
          </a:p>
          <a:p>
            <a:pPr defTabSz="457200">
              <a:lnSpc>
                <a:spcPct val="100000"/>
              </a:lnSpc>
              <a:spcBef>
                <a:spcPts val="0"/>
              </a:spcBef>
              <a:defRPr/>
            </a:pPr>
            <a:r>
              <a:rPr kumimoji="0" lang="en-US" sz="2400" b="0" i="0" u="none" strike="noStrike" kern="1200" cap="none" spc="0" normalizeH="0" baseline="0" noProof="0" dirty="0">
                <a:ln>
                  <a:noFill/>
                </a:ln>
                <a:effectLst/>
                <a:uLnTx/>
                <a:uFillTx/>
                <a:latin typeface="Calibri"/>
                <a:ea typeface="+mn-lt"/>
                <a:cs typeface="Calibri"/>
              </a:rPr>
              <a:t> </a:t>
            </a:r>
            <a:r>
              <a:rPr kumimoji="0" lang="en-US" sz="2400" b="1" i="0" u="sng" strike="noStrike" kern="1200" cap="none" spc="0" normalizeH="0" baseline="0" noProof="0" dirty="0">
                <a:ln>
                  <a:noFill/>
                </a:ln>
                <a:effectLst/>
                <a:uLnTx/>
                <a:uFillTx/>
                <a:latin typeface="Calibri"/>
                <a:ea typeface="+mn-lt"/>
                <a:cs typeface="Calibri"/>
              </a:rPr>
              <a:t>Union Apprentice Goal </a:t>
            </a:r>
            <a:r>
              <a:rPr kumimoji="0" lang="en-US" sz="2400" b="0" i="0" u="none" strike="noStrike" kern="1200" cap="none" spc="0" normalizeH="0" baseline="0" noProof="0" dirty="0">
                <a:ln>
                  <a:noFill/>
                </a:ln>
                <a:effectLst/>
                <a:uLnTx/>
                <a:uFillTx/>
                <a:latin typeface="Calibri"/>
                <a:ea typeface="+mn-lt"/>
                <a:cs typeface="Calibri"/>
              </a:rPr>
              <a:t>– Union apprentices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a:ea typeface="+mn-lt"/>
              <a:cs typeface="Calibri"/>
            </a:endParaRPr>
          </a:p>
          <a:p>
            <a:pPr marR="0" lvl="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Economically Disadvantaged Area Goal (EDA) </a:t>
            </a:r>
            <a:endParaRPr lang="en-US" sz="2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Candidates residing in zip codes with a median income of $45K or less (CTA Service Area)</a:t>
            </a:r>
          </a:p>
          <a:p>
            <a:endParaRPr lang="en-US" dirty="0"/>
          </a:p>
          <a:p>
            <a:endParaRPr lang="en-US" dirty="0"/>
          </a:p>
        </p:txBody>
      </p:sp>
      <p:sp>
        <p:nvSpPr>
          <p:cNvPr id="5" name="Text Placeholder 4">
            <a:extLst>
              <a:ext uri="{FF2B5EF4-FFF2-40B4-BE49-F238E27FC236}">
                <a16:creationId xmlns:a16="http://schemas.microsoft.com/office/drawing/2014/main" id="{6B64AA62-778F-4176-B23F-60F877013330}"/>
              </a:ext>
            </a:extLst>
          </p:cNvPr>
          <p:cNvSpPr>
            <a:spLocks noGrp="1"/>
          </p:cNvSpPr>
          <p:nvPr>
            <p:ph type="body" sz="quarter" idx="3"/>
          </p:nvPr>
        </p:nvSpPr>
        <p:spPr/>
        <p:txBody>
          <a:bodyPr/>
          <a:lstStyle/>
          <a:p>
            <a:pPr algn="ctr"/>
            <a:r>
              <a:rPr lang="en-US" dirty="0"/>
              <a:t>Professional Services </a:t>
            </a:r>
          </a:p>
        </p:txBody>
      </p:sp>
      <p:sp>
        <p:nvSpPr>
          <p:cNvPr id="6" name="Content Placeholder 5">
            <a:extLst>
              <a:ext uri="{FF2B5EF4-FFF2-40B4-BE49-F238E27FC236}">
                <a16:creationId xmlns:a16="http://schemas.microsoft.com/office/drawing/2014/main" id="{FA752FA2-A289-401E-A91E-51C2AA0665D1}"/>
              </a:ext>
            </a:extLst>
          </p:cNvPr>
          <p:cNvSpPr>
            <a:spLocks noGrp="1"/>
          </p:cNvSpPr>
          <p:nvPr>
            <p:ph sz="quarter" idx="4"/>
          </p:nvPr>
        </p:nvSpPr>
        <p:spPr/>
        <p:txBody>
          <a:bodyPr>
            <a:normAutofit fontScale="85000" lnSpcReduction="10000"/>
          </a:bodyPr>
          <a:lstStyle/>
          <a:p>
            <a:pPr lvl="1">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Economically Disadvantaged Area Goal (EDA) </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Candidates residing in zip codes with a    median income of $45K or less (CTA Service Area)</a:t>
            </a:r>
          </a:p>
          <a:p>
            <a:pPr marL="0" indent="0">
              <a:buNone/>
            </a:pP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50" b="1" i="0" u="none" strike="noStrike" kern="1200" cap="none" spc="0" normalizeH="0" baseline="0" noProof="0" dirty="0">
              <a:ln>
                <a:noFill/>
              </a:ln>
              <a:effectLst/>
              <a:uLnTx/>
              <a:uFillTx/>
              <a:latin typeface="Calibri"/>
              <a:ea typeface="+mn-ea"/>
              <a:cs typeface="+mn-cs"/>
              <a:hlinkClick r:id="rId2">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50" b="1" dirty="0">
              <a:latin typeface="Calibri"/>
              <a:hlinkClick r:id="rId2">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50" b="1" i="0" u="none" strike="noStrike" kern="1200" cap="none" spc="0" normalizeH="0" baseline="0" noProof="0" dirty="0">
              <a:ln>
                <a:noFill/>
              </a:ln>
              <a:effectLst/>
              <a:uLnTx/>
              <a:uFillTx/>
              <a:latin typeface="Calibri"/>
              <a:ea typeface="+mn-ea"/>
              <a:cs typeface="+mn-cs"/>
              <a:hlinkClick r:id="rId2">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effectLst/>
                <a:uLnTx/>
                <a:uFillTx/>
                <a:latin typeface="Calibri"/>
                <a:ea typeface="+mn-ea"/>
                <a:cs typeface="+mn-cs"/>
                <a:hlinkClick r:id="rId2">
                  <a:extLst>
                    <a:ext uri="{A12FA001-AC4F-418D-AE19-62706E023703}">
                      <ahyp:hlinkClr xmlns:ahyp="http://schemas.microsoft.com/office/drawing/2018/hyperlinkcolor" val="tx"/>
                    </a:ext>
                  </a:extLst>
                </a:hlinkClick>
              </a:rPr>
              <a:t>https://www.transitchicago.com/dbe/workforce-initiatives/</a:t>
            </a:r>
            <a:r>
              <a:rPr kumimoji="0" lang="en-US" sz="1550" b="1" i="0" u="none" strike="noStrike" kern="1200" cap="none" spc="0" normalizeH="0" baseline="0" noProof="0" dirty="0">
                <a:ln>
                  <a:noFill/>
                </a:ln>
                <a:effectLst/>
                <a:uLnTx/>
                <a:uFillTx/>
                <a:latin typeface="Calibri"/>
                <a:ea typeface="+mn-lt"/>
                <a:cs typeface="Calibri"/>
              </a:rPr>
              <a:t> </a:t>
            </a:r>
            <a:endParaRPr kumimoji="0" lang="en-US" sz="1550" b="1" i="0" u="none" strike="noStrike" kern="1200" cap="none" spc="0" normalizeH="0" baseline="0" noProof="0" dirty="0">
              <a:ln>
                <a:noFill/>
              </a:ln>
              <a:effectLst/>
              <a:uLnTx/>
              <a:uFillTx/>
              <a:latin typeface="Calibri"/>
              <a:ea typeface="+mn-ea"/>
              <a:cs typeface="+mn-cs"/>
            </a:endParaRPr>
          </a:p>
          <a:p>
            <a:pPr marL="0" indent="0">
              <a:buNone/>
            </a:pPr>
            <a:endParaRPr lang="en-US" dirty="0"/>
          </a:p>
        </p:txBody>
      </p:sp>
      <p:sp>
        <p:nvSpPr>
          <p:cNvPr id="7" name="TextBox 6">
            <a:extLst>
              <a:ext uri="{FF2B5EF4-FFF2-40B4-BE49-F238E27FC236}">
                <a16:creationId xmlns:a16="http://schemas.microsoft.com/office/drawing/2014/main" id="{341A1C60-5CA6-404D-95FE-64E9FE19020F}"/>
              </a:ext>
            </a:extLst>
          </p:cNvPr>
          <p:cNvSpPr txBox="1"/>
          <p:nvPr/>
        </p:nvSpPr>
        <p:spPr>
          <a:xfrm>
            <a:off x="1509204" y="1233996"/>
            <a:ext cx="955237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lt"/>
                <a:cs typeface="Calibri"/>
              </a:rPr>
              <a:t>This unit works collaboratively with key stakeholders to provide opportunities in the trades and professional service industry.</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23463E2C-C923-4106-8312-58D062ECE47B}"/>
              </a:ext>
            </a:extLst>
          </p:cNvPr>
          <p:cNvSpPr txBox="1"/>
          <p:nvPr/>
        </p:nvSpPr>
        <p:spPr>
          <a:xfrm>
            <a:off x="5632881" y="2974019"/>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796ABC32-1336-43C0-849A-CBDC31004F66}"/>
              </a:ext>
            </a:extLst>
          </p:cNvPr>
          <p:cNvSpPr txBox="1"/>
          <p:nvPr/>
        </p:nvSpPr>
        <p:spPr>
          <a:xfrm>
            <a:off x="5632881" y="2974019"/>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1109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871E-F1AA-4A53-B0C7-2D5ABA269C6F}"/>
              </a:ext>
            </a:extLst>
          </p:cNvPr>
          <p:cNvSpPr>
            <a:spLocks noGrp="1"/>
          </p:cNvSpPr>
          <p:nvPr>
            <p:ph type="title"/>
          </p:nvPr>
        </p:nvSpPr>
        <p:spPr/>
        <p:txBody>
          <a:bodyPr/>
          <a:lstStyle/>
          <a:p>
            <a:r>
              <a:rPr lang="en-US" dirty="0"/>
              <a:t>RLE Owners Representative (OR) Contract </a:t>
            </a:r>
          </a:p>
        </p:txBody>
      </p:sp>
      <p:sp>
        <p:nvSpPr>
          <p:cNvPr id="3" name="Content Placeholder 2">
            <a:extLst>
              <a:ext uri="{FF2B5EF4-FFF2-40B4-BE49-F238E27FC236}">
                <a16:creationId xmlns:a16="http://schemas.microsoft.com/office/drawing/2014/main" id="{341C4337-5F84-4E5D-9C40-A9D0D5D53147}"/>
              </a:ext>
            </a:extLst>
          </p:cNvPr>
          <p:cNvSpPr>
            <a:spLocks noGrp="1"/>
          </p:cNvSpPr>
          <p:nvPr>
            <p:ph idx="1"/>
          </p:nvPr>
        </p:nvSpPr>
        <p:spPr/>
        <p:txBody>
          <a:bodyPr>
            <a:normAutofit fontScale="92500" lnSpcReduction="10000"/>
          </a:bodyPr>
          <a:lstStyle/>
          <a:p>
            <a:pPr marL="0" marR="0" lvl="0" indent="0" algn="l" defTabSz="377163" rtl="0" eaLnBrk="1" fontAlgn="base" latinLnBrk="0" hangingPunct="1">
              <a:lnSpc>
                <a:spcPct val="100000"/>
              </a:lnSpc>
              <a:spcBef>
                <a:spcPts val="1200"/>
              </a:spcBef>
              <a:spcAft>
                <a:spcPts val="1275"/>
              </a:spcAft>
              <a:buClrTx/>
              <a:buSzTx/>
              <a:buFont typeface="Arial"/>
              <a:buNone/>
              <a:tabLst/>
              <a:defRPr/>
            </a:pPr>
            <a:r>
              <a:rPr kumimoji="0" lang="en-US" sz="2400" b="0" i="0" u="none" strike="noStrike" kern="1200" cap="none" spc="0" normalizeH="0" baseline="0" noProof="0" dirty="0">
                <a:ln>
                  <a:noFill/>
                </a:ln>
                <a:effectLst/>
                <a:uLnTx/>
                <a:uFillTx/>
                <a:latin typeface="Calibri"/>
                <a:ea typeface="Calibri" panose="020F0502020204030204" pitchFamily="34" charset="0"/>
                <a:cs typeface="+mn-cs"/>
              </a:rPr>
              <a:t>Owners Representative (OR) will oversee Design-Build (Mainline) and Design-Bid-Build (Yard &amp; Shop) Contracts; Advance Utility Work; Environmental Remediation</a:t>
            </a:r>
          </a:p>
          <a:p>
            <a:pPr marL="0" marR="0" lvl="0" indent="0" algn="l" defTabSz="377163" rtl="0" eaLnBrk="1" fontAlgn="base" latinLnBrk="0" hangingPunct="1">
              <a:lnSpc>
                <a:spcPct val="100000"/>
              </a:lnSpc>
              <a:spcBef>
                <a:spcPts val="1200"/>
              </a:spcBef>
              <a:spcAft>
                <a:spcPts val="1275"/>
              </a:spcAft>
              <a:buClrTx/>
              <a:buSzTx/>
              <a:buFont typeface="Arial"/>
              <a:buNone/>
              <a:tabLst/>
              <a:defRPr/>
            </a:pPr>
            <a:r>
              <a:rPr kumimoji="0" lang="en-US" sz="2400" b="0" i="0" u="none" strike="noStrike" kern="1200" cap="none" spc="0" normalizeH="0" baseline="0" noProof="0" dirty="0">
                <a:ln>
                  <a:noFill/>
                </a:ln>
                <a:effectLst/>
                <a:uLnTx/>
                <a:uFillTx/>
                <a:latin typeface="Calibri"/>
                <a:ea typeface="Calibri" panose="020F0502020204030204" pitchFamily="34" charset="0"/>
                <a:cs typeface="+mn-cs"/>
              </a:rPr>
              <a:t>OR will advise CTA and act on their behalf, ensuring 1) the successful completion of the project, and 2) that the owner’s interests are represented in every decision in each phase of development, including:</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Bidding</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Design</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Construction</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Post-Construction</a:t>
            </a:r>
          </a:p>
          <a:p>
            <a:pPr marL="612888" marR="0" lvl="1" indent="-235727" algn="l" defTabSz="377163"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Close Out</a:t>
            </a:r>
          </a:p>
          <a:p>
            <a:pPr marL="282871" marR="0" lvl="0" indent="-282871" algn="l" defTabSz="377163"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Calibri"/>
                <a:ea typeface="+mn-ea"/>
                <a:cs typeface="Segoe UI" panose="020B0502040204020203" pitchFamily="34" charset="0"/>
              </a:rPr>
              <a:t>Request for Letters of Interest &amp; Qualifications (LIQ) anticipated in Q3 2022</a:t>
            </a:r>
          </a:p>
          <a:p>
            <a:pPr marL="0" indent="0">
              <a:buNone/>
            </a:pPr>
            <a:endParaRPr lang="en-US" dirty="0"/>
          </a:p>
        </p:txBody>
      </p:sp>
    </p:spTree>
    <p:extLst>
      <p:ext uri="{BB962C8B-B14F-4D97-AF65-F5344CB8AC3E}">
        <p14:creationId xmlns:p14="http://schemas.microsoft.com/office/powerpoint/2010/main" val="2928538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70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64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94B3E-5077-0029-F072-531461D6B763}"/>
              </a:ext>
            </a:extLst>
          </p:cNvPr>
          <p:cNvSpPr>
            <a:spLocks noGrp="1"/>
          </p:cNvSpPr>
          <p:nvPr>
            <p:ph type="title"/>
          </p:nvPr>
        </p:nvSpPr>
        <p:spPr/>
        <p:txBody>
          <a:bodyPr/>
          <a:lstStyle/>
          <a:p>
            <a:r>
              <a:rPr lang="en-US" sz="4000" dirty="0">
                <a:cs typeface="Calibri"/>
              </a:rPr>
              <a:t>How To Prepare For Upcoming Opportunities</a:t>
            </a:r>
            <a:endParaRPr lang="en-US" sz="4000" dirty="0" err="1"/>
          </a:p>
        </p:txBody>
      </p:sp>
      <p:sp>
        <p:nvSpPr>
          <p:cNvPr id="3" name="Content Placeholder 2">
            <a:extLst>
              <a:ext uri="{FF2B5EF4-FFF2-40B4-BE49-F238E27FC236}">
                <a16:creationId xmlns:a16="http://schemas.microsoft.com/office/drawing/2014/main" id="{A5B73A81-286D-4E54-849C-85A56A1F9F01}"/>
              </a:ext>
            </a:extLst>
          </p:cNvPr>
          <p:cNvSpPr>
            <a:spLocks noGrp="1"/>
          </p:cNvSpPr>
          <p:nvPr>
            <p:ph idx="1"/>
          </p:nvPr>
        </p:nvSpPr>
        <p:spPr>
          <a:xfrm>
            <a:off x="501758" y="2052996"/>
            <a:ext cx="12082160" cy="3804901"/>
          </a:xfrm>
        </p:spPr>
        <p:txBody>
          <a:bodyPr vert="horz" lIns="91440" tIns="45720" rIns="91440" bIns="45720" rtlCol="0" anchor="t">
            <a:normAutofit fontScale="25000" lnSpcReduction="20000"/>
          </a:bodyPr>
          <a:lstStyle/>
          <a:p>
            <a:r>
              <a:rPr lang="en-US" sz="8000" dirty="0">
                <a:cs typeface="Calibri"/>
              </a:rPr>
              <a:t>Register as a vendor with CTA</a:t>
            </a:r>
          </a:p>
          <a:p>
            <a:pPr marL="0" indent="0">
              <a:buNone/>
            </a:pPr>
            <a:r>
              <a:rPr lang="en-US" sz="8000" dirty="0">
                <a:ea typeface="+mn-lt"/>
                <a:cs typeface="+mn-lt"/>
              </a:rPr>
              <a:t>   https://cta.dbesystem.com/</a:t>
            </a:r>
          </a:p>
          <a:p>
            <a:pPr marL="0" indent="0">
              <a:buNone/>
            </a:pPr>
            <a:endParaRPr lang="en-US" sz="8000" dirty="0">
              <a:ea typeface="+mn-lt"/>
              <a:cs typeface="+mn-lt"/>
            </a:endParaRPr>
          </a:p>
          <a:p>
            <a:r>
              <a:rPr lang="en-US" sz="8000" dirty="0">
                <a:cs typeface="Calibri"/>
              </a:rPr>
              <a:t>DBE certification</a:t>
            </a:r>
          </a:p>
          <a:p>
            <a:pPr marL="0" indent="0">
              <a:buNone/>
            </a:pPr>
            <a:endParaRPr lang="en-US" sz="8000" dirty="0">
              <a:cs typeface="Calibri"/>
            </a:endParaRPr>
          </a:p>
          <a:p>
            <a:r>
              <a:rPr lang="en-US" sz="8000" dirty="0">
                <a:cs typeface="Calibri"/>
              </a:rPr>
              <a:t>Procurement Portal</a:t>
            </a:r>
          </a:p>
          <a:p>
            <a:pPr marL="0" indent="0">
              <a:buNone/>
            </a:pPr>
            <a:r>
              <a:rPr lang="en-US" sz="8000" dirty="0">
                <a:cs typeface="Calibri"/>
              </a:rPr>
              <a:t>  </a:t>
            </a:r>
            <a:r>
              <a:rPr lang="en-US" sz="8000" dirty="0">
                <a:ea typeface="+mn-lt"/>
                <a:cs typeface="+mn-lt"/>
              </a:rPr>
              <a:t>https://transitchicago.bonfirehub.com/portal/tab=openOpportunities</a:t>
            </a:r>
          </a:p>
          <a:p>
            <a:pPr marL="0" indent="0">
              <a:buNone/>
            </a:pPr>
            <a:endParaRPr lang="en-US" sz="8000" dirty="0">
              <a:ea typeface="+mn-lt"/>
              <a:cs typeface="+mn-lt"/>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sz="8000" dirty="0">
                <a:solidFill>
                  <a:prstClr val="white"/>
                </a:solidFill>
                <a:latin typeface="Calibri" panose="020F0502020204030204"/>
                <a:cs typeface="Calibri"/>
              </a:rPr>
              <a:t>Networking Events</a:t>
            </a:r>
          </a:p>
          <a:p>
            <a:pPr marL="0" marR="0" lvl="0" indent="0" algn="l" defTabSz="377163" rtl="0" eaLnBrk="1" fontAlgn="auto" latinLnBrk="0" hangingPunct="1">
              <a:lnSpc>
                <a:spcPct val="100000"/>
              </a:lnSpc>
              <a:spcBef>
                <a:spcPct val="20000"/>
              </a:spcBef>
              <a:spcAft>
                <a:spcPts val="0"/>
              </a:spcAft>
              <a:buClrTx/>
              <a:buSzTx/>
              <a:buNone/>
              <a:tabLst/>
              <a:defRPr/>
            </a:pPr>
            <a:r>
              <a:rPr lang="en-US" sz="8000" dirty="0">
                <a:effectLst>
                  <a:outerShdw blurRad="38100" dist="38100" dir="2700000" algn="tl">
                    <a:srgbClr val="000000">
                      <a:alpha val="43137"/>
                    </a:srgbClr>
                  </a:outerShdw>
                </a:effectLst>
                <a:latin typeface="Calibri"/>
                <a:cs typeface="Segoe UI"/>
              </a:rPr>
              <a:t>Meet</a:t>
            </a:r>
            <a:r>
              <a:rPr kumimoji="0" lang="en-US" sz="80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Segoe UI"/>
              </a:rPr>
              <a:t> with prime contractors on CTA projects and begin to build valuable business relationships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5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indent="0">
              <a:buNone/>
            </a:pPr>
            <a:endParaRPr lang="en-US" sz="2800" dirty="0">
              <a:ea typeface="+mn-lt"/>
              <a:cs typeface="+mn-lt"/>
            </a:endParaRPr>
          </a:p>
          <a:p>
            <a:pPr marL="0" marR="0" lvl="0" indent="0" algn="l" defTabSz="377163" rtl="0" eaLnBrk="1" fontAlgn="auto" latinLnBrk="0" hangingPunct="1">
              <a:lnSpc>
                <a:spcPct val="100000"/>
              </a:lnSpc>
              <a:spcBef>
                <a:spcPct val="20000"/>
              </a:spcBef>
              <a:spcAft>
                <a:spcPts val="0"/>
              </a:spcAft>
              <a:buClrTx/>
              <a:buSz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indent="0">
              <a:buNone/>
            </a:pPr>
            <a:endParaRPr lang="en-US" sz="2800" dirty="0">
              <a:cs typeface="Calibri"/>
            </a:endParaRPr>
          </a:p>
          <a:p>
            <a:pPr marL="0" indent="0">
              <a:buNone/>
            </a:pPr>
            <a:r>
              <a:rPr lang="en-US" dirty="0">
                <a:cs typeface="Calibri"/>
              </a:rPr>
              <a:t>           </a:t>
            </a:r>
          </a:p>
        </p:txBody>
      </p:sp>
      <p:pic>
        <p:nvPicPr>
          <p:cNvPr id="5" name="Picture 4" descr="Qr code&#10;&#10;Description automatically generated">
            <a:extLst>
              <a:ext uri="{FF2B5EF4-FFF2-40B4-BE49-F238E27FC236}">
                <a16:creationId xmlns:a16="http://schemas.microsoft.com/office/drawing/2014/main" id="{5DD09728-0A98-0FEB-916E-DFA398BD1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7336" y="1836050"/>
            <a:ext cx="2732461" cy="2615860"/>
          </a:xfrm>
          <a:prstGeom prst="rect">
            <a:avLst/>
          </a:prstGeom>
        </p:spPr>
      </p:pic>
    </p:spTree>
    <p:extLst>
      <p:ext uri="{BB962C8B-B14F-4D97-AF65-F5344CB8AC3E}">
        <p14:creationId xmlns:p14="http://schemas.microsoft.com/office/powerpoint/2010/main" val="42340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FCB3B2D3-80EA-4E63-B71C-9CB3450263F0}"/>
              </a:ext>
            </a:extLst>
          </p:cNvPr>
          <p:cNvPicPr/>
          <p:nvPr/>
        </p:nvPicPr>
        <p:blipFill>
          <a:blip r:embed="rId2" cstate="print"/>
          <a:stretch>
            <a:fillRect/>
          </a:stretch>
        </p:blipFill>
        <p:spPr>
          <a:xfrm>
            <a:off x="7883770" y="62120"/>
            <a:ext cx="4308230" cy="5198816"/>
          </a:xfrm>
          <a:prstGeom prst="rect">
            <a:avLst/>
          </a:prstGeom>
        </p:spPr>
      </p:pic>
      <p:sp>
        <p:nvSpPr>
          <p:cNvPr id="5" name="TextBox 4">
            <a:extLst>
              <a:ext uri="{FF2B5EF4-FFF2-40B4-BE49-F238E27FC236}">
                <a16:creationId xmlns:a16="http://schemas.microsoft.com/office/drawing/2014/main" id="{C5297DDB-F9F0-4E40-B2D1-17B4B58F6F12}"/>
              </a:ext>
            </a:extLst>
          </p:cNvPr>
          <p:cNvSpPr txBox="1"/>
          <p:nvPr/>
        </p:nvSpPr>
        <p:spPr>
          <a:xfrm>
            <a:off x="656948" y="790113"/>
            <a:ext cx="7057747" cy="4260141"/>
          </a:xfrm>
          <a:prstGeom prst="rect">
            <a:avLst/>
          </a:prstGeom>
          <a:noFill/>
        </p:spPr>
        <p:txBody>
          <a:bodyPr wrap="square" rtlCol="0">
            <a:spAutoFit/>
          </a:bodyPr>
          <a:lstStyle/>
          <a:p>
            <a:pPr algn="ctr"/>
            <a:r>
              <a:rPr kumimoji="0" lang="en-US" sz="4000" b="1" i="0" u="none" strike="noStrike" kern="0" cap="none" spc="0" normalizeH="0" baseline="0" noProof="0" dirty="0">
                <a:ln>
                  <a:noFill/>
                </a:ln>
                <a:solidFill>
                  <a:prstClr val="white"/>
                </a:solidFill>
                <a:effectLst/>
                <a:uLnTx/>
                <a:uFillTx/>
                <a:latin typeface="Segoe UI"/>
                <a:ea typeface="+mj-ea"/>
                <a:cs typeface="Segoe UI"/>
              </a:rPr>
              <a:t>Capital</a:t>
            </a:r>
            <a:r>
              <a:rPr kumimoji="0" lang="en-US" sz="4000" b="1" i="0" u="none" strike="noStrike" kern="0" cap="none" spc="-170" normalizeH="0" baseline="0" noProof="0" dirty="0">
                <a:ln>
                  <a:noFill/>
                </a:ln>
                <a:solidFill>
                  <a:prstClr val="white"/>
                </a:solidFill>
                <a:effectLst/>
                <a:uLnTx/>
                <a:uFillTx/>
                <a:latin typeface="Segoe UI"/>
                <a:ea typeface="+mj-ea"/>
                <a:cs typeface="Segoe UI"/>
              </a:rPr>
              <a:t> </a:t>
            </a:r>
            <a:r>
              <a:rPr kumimoji="0" lang="en-US" sz="4000" b="1" i="0" u="none" strike="noStrike" kern="0" cap="none" spc="-10" normalizeH="0" baseline="0" noProof="0" dirty="0">
                <a:ln>
                  <a:noFill/>
                </a:ln>
                <a:solidFill>
                  <a:prstClr val="white"/>
                </a:solidFill>
                <a:effectLst/>
                <a:uLnTx/>
                <a:uFillTx/>
                <a:latin typeface="Segoe UI"/>
                <a:ea typeface="+mj-ea"/>
                <a:cs typeface="Segoe UI"/>
              </a:rPr>
              <a:t>Construction</a:t>
            </a:r>
          </a:p>
          <a:p>
            <a:pPr algn="ctr"/>
            <a:endParaRPr lang="en-US" sz="4000" b="1" kern="0" spc="-10" dirty="0">
              <a:solidFill>
                <a:prstClr val="white"/>
              </a:solidFill>
              <a:latin typeface="Segoe UI"/>
              <a:ea typeface="+mj-ea"/>
              <a:cs typeface="Segoe UI"/>
            </a:endParaRPr>
          </a:p>
          <a:p>
            <a:pPr algn="ctr"/>
            <a:endParaRPr kumimoji="0" lang="en-US" sz="4000" b="1" i="0" u="none" strike="noStrike" kern="0" cap="none" spc="-10" normalizeH="0" baseline="0" noProof="0" dirty="0">
              <a:ln>
                <a:noFill/>
              </a:ln>
              <a:solidFill>
                <a:prstClr val="white"/>
              </a:solidFill>
              <a:effectLst/>
              <a:uLnTx/>
              <a:uFillTx/>
              <a:latin typeface="Segoe UI"/>
              <a:ea typeface="+mj-ea"/>
              <a:cs typeface="Segoe UI"/>
            </a:endParaRPr>
          </a:p>
          <a:p>
            <a:pPr marL="0" marR="0" lvl="0" indent="0" algn="ctr" defTabSz="914400" eaLnBrk="1" fontAlgn="auto" latinLnBrk="0" hangingPunct="1">
              <a:lnSpc>
                <a:spcPct val="100000"/>
              </a:lnSpc>
              <a:spcBef>
                <a:spcPts val="105"/>
              </a:spcBef>
              <a:spcAft>
                <a:spcPts val="0"/>
              </a:spcAft>
              <a:buClrTx/>
              <a:buSzTx/>
              <a:buFontTx/>
              <a:buNone/>
              <a:tabLst/>
              <a:defRPr/>
            </a:pPr>
            <a:r>
              <a:rPr kumimoji="0" lang="en-US" sz="3200" b="1" i="0" u="none" strike="noStrike" kern="0" cap="none" spc="-20" normalizeH="0" baseline="0" noProof="0" dirty="0">
                <a:ln>
                  <a:noFill/>
                </a:ln>
                <a:solidFill>
                  <a:srgbClr val="FFFFFF"/>
                </a:solidFill>
                <a:effectLst/>
                <a:uLnTx/>
                <a:uFillTx/>
                <a:latin typeface="Segoe UI"/>
                <a:cs typeface="Segoe UI"/>
              </a:rPr>
              <a:t>TaNesheha</a:t>
            </a:r>
            <a:r>
              <a:rPr kumimoji="0" lang="en-US" sz="3200" b="1" i="0" u="none" strike="noStrike" kern="0" cap="none" spc="-55" normalizeH="0" baseline="0" noProof="0" dirty="0">
                <a:ln>
                  <a:noFill/>
                </a:ln>
                <a:solidFill>
                  <a:srgbClr val="FFFFFF"/>
                </a:solidFill>
                <a:effectLst/>
                <a:uLnTx/>
                <a:uFillTx/>
                <a:latin typeface="Segoe UI"/>
                <a:cs typeface="Segoe UI"/>
              </a:rPr>
              <a:t> </a:t>
            </a:r>
            <a:r>
              <a:rPr kumimoji="0" lang="en-US" sz="3200" b="1" i="0" u="none" strike="noStrike" kern="0" cap="none" spc="0" normalizeH="0" baseline="0" noProof="0" dirty="0">
                <a:ln>
                  <a:noFill/>
                </a:ln>
                <a:solidFill>
                  <a:srgbClr val="FFFFFF"/>
                </a:solidFill>
                <a:effectLst/>
                <a:uLnTx/>
                <a:uFillTx/>
                <a:latin typeface="Segoe UI"/>
                <a:cs typeface="Segoe UI"/>
              </a:rPr>
              <a:t>Marshall,</a:t>
            </a:r>
            <a:r>
              <a:rPr kumimoji="0" lang="en-US" sz="3200" b="1" i="0" u="none" strike="noStrike" kern="0" cap="none" spc="-80" normalizeH="0" baseline="0" noProof="0" dirty="0">
                <a:ln>
                  <a:noFill/>
                </a:ln>
                <a:solidFill>
                  <a:srgbClr val="FFFFFF"/>
                </a:solidFill>
                <a:effectLst/>
                <a:uLnTx/>
                <a:uFillTx/>
                <a:latin typeface="Segoe UI"/>
                <a:cs typeface="Segoe UI"/>
              </a:rPr>
              <a:t> </a:t>
            </a:r>
            <a:r>
              <a:rPr kumimoji="0" lang="en-US" sz="3200" b="1" i="0" u="none" strike="noStrike" kern="0" cap="none" spc="-65" normalizeH="0" baseline="0" noProof="0" dirty="0">
                <a:ln>
                  <a:noFill/>
                </a:ln>
                <a:solidFill>
                  <a:srgbClr val="FFFFFF"/>
                </a:solidFill>
                <a:effectLst/>
                <a:uLnTx/>
                <a:uFillTx/>
                <a:latin typeface="Segoe UI"/>
                <a:cs typeface="Segoe UI"/>
              </a:rPr>
              <a:t>P.E.</a:t>
            </a:r>
            <a:endParaRPr kumimoji="0" lang="en-US" sz="3200" b="0" i="0" u="none" strike="noStrike" kern="0" cap="none" spc="0" normalizeH="0" baseline="0" noProof="0" dirty="0">
              <a:ln>
                <a:noFill/>
              </a:ln>
              <a:solidFill>
                <a:sysClr val="windowText" lastClr="000000"/>
              </a:solidFill>
              <a:effectLst/>
              <a:uLnTx/>
              <a:uFillTx/>
              <a:latin typeface="Segoe UI"/>
              <a:cs typeface="Segoe UI"/>
            </a:endParaRPr>
          </a:p>
          <a:p>
            <a:pPr marL="1270" marR="0" lvl="0" indent="0" algn="ctr" defTabSz="914400" eaLnBrk="1" fontAlgn="auto" latinLnBrk="0" hangingPunct="1">
              <a:lnSpc>
                <a:spcPct val="100000"/>
              </a:lnSpc>
              <a:spcBef>
                <a:spcPts val="2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Segoe UI"/>
                <a:cs typeface="Segoe UI"/>
              </a:rPr>
              <a:t>Vice</a:t>
            </a:r>
            <a:r>
              <a:rPr kumimoji="0" lang="en-US" sz="2000" b="1" i="0" u="none" strike="noStrike" kern="0" cap="none" spc="-45" normalizeH="0" baseline="0" noProof="0" dirty="0">
                <a:ln>
                  <a:noFill/>
                </a:ln>
                <a:solidFill>
                  <a:srgbClr val="FFFFFF"/>
                </a:solidFill>
                <a:effectLst/>
                <a:uLnTx/>
                <a:uFillTx/>
                <a:latin typeface="Segoe UI"/>
                <a:cs typeface="Segoe UI"/>
              </a:rPr>
              <a:t> </a:t>
            </a:r>
            <a:r>
              <a:rPr kumimoji="0" lang="en-US" sz="2000" b="1" i="0" u="none" strike="noStrike" kern="0" cap="none" spc="0" normalizeH="0" baseline="0" noProof="0" dirty="0">
                <a:ln>
                  <a:noFill/>
                </a:ln>
                <a:solidFill>
                  <a:srgbClr val="FFFFFF"/>
                </a:solidFill>
                <a:effectLst/>
                <a:uLnTx/>
                <a:uFillTx/>
                <a:latin typeface="Segoe UI"/>
                <a:cs typeface="Segoe UI"/>
              </a:rPr>
              <a:t>President,</a:t>
            </a:r>
            <a:r>
              <a:rPr kumimoji="0" lang="en-US" sz="2000" b="1" i="0" u="none" strike="noStrike" kern="0" cap="none" spc="-30" normalizeH="0" baseline="0" noProof="0" dirty="0">
                <a:ln>
                  <a:noFill/>
                </a:ln>
                <a:solidFill>
                  <a:srgbClr val="FFFFFF"/>
                </a:solidFill>
                <a:effectLst/>
                <a:uLnTx/>
                <a:uFillTx/>
                <a:latin typeface="Segoe UI"/>
                <a:cs typeface="Segoe UI"/>
              </a:rPr>
              <a:t> </a:t>
            </a:r>
            <a:r>
              <a:rPr kumimoji="0" lang="en-US" sz="2000" b="1" i="0" u="none" strike="noStrike" kern="0" cap="none" spc="0" normalizeH="0" baseline="0" noProof="0" dirty="0">
                <a:ln>
                  <a:noFill/>
                </a:ln>
                <a:solidFill>
                  <a:srgbClr val="FFFFFF"/>
                </a:solidFill>
                <a:effectLst/>
                <a:uLnTx/>
                <a:uFillTx/>
                <a:latin typeface="Segoe UI"/>
                <a:cs typeface="Segoe UI"/>
              </a:rPr>
              <a:t>Capital</a:t>
            </a:r>
            <a:r>
              <a:rPr kumimoji="0" lang="en-US" sz="2000" b="1" i="0" u="none" strike="noStrike" kern="0" cap="none" spc="-70" normalizeH="0" baseline="0" noProof="0" dirty="0">
                <a:ln>
                  <a:noFill/>
                </a:ln>
                <a:solidFill>
                  <a:srgbClr val="FFFFFF"/>
                </a:solidFill>
                <a:effectLst/>
                <a:uLnTx/>
                <a:uFillTx/>
                <a:latin typeface="Segoe UI"/>
                <a:cs typeface="Segoe UI"/>
              </a:rPr>
              <a:t> </a:t>
            </a:r>
            <a:r>
              <a:rPr kumimoji="0" lang="en-US" sz="2000" b="1" i="0" u="none" strike="noStrike" kern="0" cap="none" spc="-10" normalizeH="0" baseline="0" noProof="0" dirty="0">
                <a:ln>
                  <a:noFill/>
                </a:ln>
                <a:solidFill>
                  <a:srgbClr val="FFFFFF"/>
                </a:solidFill>
                <a:effectLst/>
                <a:uLnTx/>
                <a:uFillTx/>
                <a:latin typeface="Segoe UI"/>
                <a:cs typeface="Segoe UI"/>
              </a:rPr>
              <a:t>Construction</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endParaRPr lang="en-US" sz="4000" b="1" kern="0" spc="-10" dirty="0">
              <a:solidFill>
                <a:prstClr val="white"/>
              </a:solidFill>
              <a:latin typeface="Segoe UI"/>
              <a:ea typeface="+mj-ea"/>
              <a:cs typeface="Segoe UI"/>
            </a:endParaRPr>
          </a:p>
          <a:p>
            <a:endParaRPr kumimoji="0" lang="en-US" sz="4000" b="1" i="0" u="none" strike="noStrike" kern="0" cap="none" spc="-10" normalizeH="0" baseline="0" noProof="0" dirty="0">
              <a:ln>
                <a:noFill/>
              </a:ln>
              <a:solidFill>
                <a:prstClr val="white"/>
              </a:solidFill>
              <a:effectLst/>
              <a:uLnTx/>
              <a:uFillTx/>
              <a:latin typeface="Segoe UI"/>
              <a:ea typeface="+mj-ea"/>
              <a:cs typeface="Segoe UI"/>
            </a:endParaRPr>
          </a:p>
          <a:p>
            <a:endParaRPr lang="en-US" dirty="0"/>
          </a:p>
        </p:txBody>
      </p:sp>
    </p:spTree>
    <p:extLst>
      <p:ext uri="{BB962C8B-B14F-4D97-AF65-F5344CB8AC3E}">
        <p14:creationId xmlns:p14="http://schemas.microsoft.com/office/powerpoint/2010/main" val="378946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96B062-31F7-487F-ACAA-E3CB4718399D}"/>
              </a:ext>
            </a:extLst>
          </p:cNvPr>
          <p:cNvSpPr txBox="1"/>
          <p:nvPr/>
        </p:nvSpPr>
        <p:spPr>
          <a:xfrm>
            <a:off x="213064" y="186431"/>
            <a:ext cx="11691891" cy="707886"/>
          </a:xfrm>
          <a:prstGeom prst="rect">
            <a:avLst/>
          </a:prstGeom>
          <a:noFill/>
        </p:spPr>
        <p:txBody>
          <a:bodyPr wrap="square" rtlCol="0">
            <a:spAutoFit/>
          </a:bodyPr>
          <a:lstStyle/>
          <a:p>
            <a:pPr algn="ctr"/>
            <a:r>
              <a:rPr kumimoji="0" lang="en-US" sz="4000" b="1" i="0" u="none" strike="noStrike" kern="1200" cap="none" spc="0" normalizeH="0" baseline="0" noProof="0">
                <a:ln>
                  <a:noFill/>
                </a:ln>
                <a:solidFill>
                  <a:prstClr val="white"/>
                </a:solidFill>
                <a:effectLst/>
                <a:uLnTx/>
                <a:uFillTx/>
                <a:latin typeface="Calibri" panose="020F0502020204030204"/>
                <a:ea typeface="+mj-ea"/>
                <a:cs typeface="+mj-cs"/>
              </a:rPr>
              <a:t>General Engineering Consultant Services </a:t>
            </a:r>
            <a:endParaRPr lang="en-US" dirty="0"/>
          </a:p>
        </p:txBody>
      </p:sp>
      <p:sp>
        <p:nvSpPr>
          <p:cNvPr id="3" name="TextBox 2">
            <a:extLst>
              <a:ext uri="{FF2B5EF4-FFF2-40B4-BE49-F238E27FC236}">
                <a16:creationId xmlns:a16="http://schemas.microsoft.com/office/drawing/2014/main" id="{DAC57106-70CE-4317-9E6B-67F51E414A53}"/>
              </a:ext>
            </a:extLst>
          </p:cNvPr>
          <p:cNvSpPr txBox="1"/>
          <p:nvPr/>
        </p:nvSpPr>
        <p:spPr>
          <a:xfrm>
            <a:off x="213064" y="1162975"/>
            <a:ext cx="3426781" cy="5193729"/>
          </a:xfrm>
          <a:prstGeom prst="rect">
            <a:avLst/>
          </a:prstGeom>
          <a:noFill/>
        </p:spPr>
        <p:txBody>
          <a:bodyPr wrap="square" rtlCol="0">
            <a:spAutoFit/>
          </a:bodyPr>
          <a:lstStyle/>
          <a:p>
            <a:pPr marL="355600" marR="941069"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kumimoji="0" lang="en-US" sz="1600" b="0" i="0" u="none" strike="noStrike" kern="0" cap="none" spc="0" normalizeH="0" baseline="0" noProof="0" dirty="0">
                <a:ln>
                  <a:noFill/>
                </a:ln>
                <a:solidFill>
                  <a:srgbClr val="FFFFFF"/>
                </a:solidFill>
                <a:effectLst/>
                <a:uLnTx/>
                <a:uFillTx/>
                <a:latin typeface="Calibri"/>
                <a:ea typeface="+mn-ea"/>
                <a:cs typeface="Calibri"/>
              </a:rPr>
              <a:t>Provides</a:t>
            </a:r>
            <a:r>
              <a:rPr kumimoji="0" lang="en-US" sz="1600" b="0" i="0" u="none" strike="noStrike" kern="0" cap="none" spc="-3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design</a:t>
            </a:r>
            <a:r>
              <a:rPr kumimoji="0" lang="en-US" sz="1600" b="0" i="0" u="none" strike="noStrike" kern="0" cap="none" spc="-4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for</a:t>
            </a:r>
            <a:r>
              <a:rPr kumimoji="0" lang="en-US" sz="1600" b="0" i="0" u="none" strike="noStrike" kern="0" cap="none" spc="-30" normalizeH="0" baseline="0" noProof="0" dirty="0">
                <a:ln>
                  <a:noFill/>
                </a:ln>
                <a:solidFill>
                  <a:srgbClr val="FFFFFF"/>
                </a:solidFill>
                <a:effectLst/>
                <a:uLnTx/>
                <a:uFillTx/>
                <a:latin typeface="Calibri"/>
                <a:ea typeface="+mn-ea"/>
                <a:cs typeface="Calibri"/>
              </a:rPr>
              <a:t> </a:t>
            </a:r>
            <a:r>
              <a:rPr kumimoji="0" lang="en-US" sz="1600" b="0" i="0" u="none" strike="noStrike" kern="0" cap="none" spc="-45" normalizeH="0" baseline="0" noProof="0" dirty="0">
                <a:ln>
                  <a:noFill/>
                </a:ln>
                <a:solidFill>
                  <a:srgbClr val="FFFFFF"/>
                </a:solidFill>
                <a:effectLst/>
                <a:uLnTx/>
                <a:uFillTx/>
                <a:latin typeface="Calibri"/>
                <a:ea typeface="+mn-ea"/>
                <a:cs typeface="Calibri"/>
              </a:rPr>
              <a:t>CTA </a:t>
            </a:r>
            <a:r>
              <a:rPr kumimoji="0" lang="en-US" sz="1600" b="0" i="0" u="none" strike="noStrike" kern="0" cap="none" spc="0" normalizeH="0" baseline="0" noProof="0" dirty="0">
                <a:ln>
                  <a:noFill/>
                </a:ln>
                <a:solidFill>
                  <a:srgbClr val="FFFFFF"/>
                </a:solidFill>
                <a:effectLst/>
                <a:uLnTx/>
                <a:uFillTx/>
                <a:latin typeface="Calibri"/>
                <a:ea typeface="+mn-ea"/>
                <a:cs typeface="Calibri"/>
              </a:rPr>
              <a:t>construction</a:t>
            </a:r>
            <a:r>
              <a:rPr kumimoji="0" lang="en-US" sz="1600" b="0" i="0" u="none" strike="noStrike" kern="0" cap="none" spc="-70" normalizeH="0" baseline="0" noProof="0" dirty="0">
                <a:ln>
                  <a:noFill/>
                </a:ln>
                <a:solidFill>
                  <a:srgbClr val="FFFFFF"/>
                </a:solidFill>
                <a:effectLst/>
                <a:uLnTx/>
                <a:uFillTx/>
                <a:latin typeface="Calibri"/>
                <a:ea typeface="+mn-ea"/>
                <a:cs typeface="Calibri"/>
              </a:rPr>
              <a:t> </a:t>
            </a:r>
            <a:r>
              <a:rPr kumimoji="0" lang="en-US" sz="1600" b="0" i="0" u="none" strike="noStrike" kern="0" cap="none" spc="-10" normalizeH="0" baseline="0" noProof="0" dirty="0">
                <a:ln>
                  <a:noFill/>
                </a:ln>
                <a:solidFill>
                  <a:srgbClr val="FFFFFF"/>
                </a:solidFill>
                <a:effectLst/>
                <a:uLnTx/>
                <a:uFillTx/>
                <a:latin typeface="Calibri"/>
                <a:ea typeface="+mn-ea"/>
                <a:cs typeface="Calibri"/>
              </a:rPr>
              <a:t>projects</a:t>
            </a:r>
          </a:p>
          <a:p>
            <a:pPr marL="12700" marR="941069" lvl="0" indent="0" algn="l" defTabSz="914400" rtl="0" eaLnBrk="1" fontAlgn="auto" latinLnBrk="0" hangingPunct="1">
              <a:lnSpc>
                <a:spcPct val="100000"/>
              </a:lnSpc>
              <a:spcBef>
                <a:spcPts val="100"/>
              </a:spcBef>
              <a:spcAft>
                <a:spcPts val="0"/>
              </a:spcAft>
              <a:buClrTx/>
              <a:buSzTx/>
              <a:buFont typeface="Arial"/>
              <a:buNone/>
              <a:tabLst>
                <a:tab pos="354965" algn="l"/>
                <a:tab pos="355600" algn="l"/>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Calibri"/>
            </a:endParaRPr>
          </a:p>
          <a:p>
            <a:pPr marL="355600" marR="233045" lvl="0" indent="-342900" algn="l" defTabSz="914400" rtl="0" eaLnBrk="1" fontAlgn="auto" latinLnBrk="0" hangingPunct="1">
              <a:lnSpc>
                <a:spcPct val="100000"/>
              </a:lnSpc>
              <a:spcBef>
                <a:spcPts val="430"/>
              </a:spcBef>
              <a:spcAft>
                <a:spcPts val="0"/>
              </a:spcAft>
              <a:buClrTx/>
              <a:buSzTx/>
              <a:buFont typeface="Arial"/>
              <a:buChar char="•"/>
              <a:tabLst>
                <a:tab pos="354965" algn="l"/>
                <a:tab pos="355600" algn="l"/>
              </a:tabLst>
              <a:defRPr/>
            </a:pPr>
            <a:r>
              <a:rPr kumimoji="0" lang="en-US" sz="1600" b="0" i="0" u="none" strike="noStrike" kern="0" cap="none" spc="-20" normalizeH="0" baseline="0" noProof="0" dirty="0">
                <a:ln>
                  <a:noFill/>
                </a:ln>
                <a:solidFill>
                  <a:srgbClr val="FFFFFF"/>
                </a:solidFill>
                <a:effectLst/>
                <a:uLnTx/>
                <a:uFillTx/>
                <a:latin typeface="Calibri"/>
                <a:ea typeface="+mn-ea"/>
                <a:cs typeface="Calibri"/>
              </a:rPr>
              <a:t>Task</a:t>
            </a:r>
            <a:r>
              <a:rPr kumimoji="0" lang="en-US" sz="1600" b="0" i="0" u="none" strike="noStrike" kern="0" cap="none" spc="-6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order</a:t>
            </a:r>
            <a:r>
              <a:rPr kumimoji="0" lang="en-US" sz="1600" b="0" i="0" u="none" strike="noStrike" kern="0" cap="none" spc="-4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based</a:t>
            </a:r>
            <a:r>
              <a:rPr kumimoji="0" lang="en-US" sz="1600" b="0" i="0" u="none" strike="noStrike" kern="0" cap="none" spc="-4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contract;</a:t>
            </a:r>
            <a:r>
              <a:rPr kumimoji="0" lang="en-US" sz="1600" b="0" i="0" u="none" strike="noStrike" kern="0" cap="none" spc="-30" normalizeH="0" baseline="0" noProof="0" dirty="0">
                <a:ln>
                  <a:noFill/>
                </a:ln>
                <a:solidFill>
                  <a:srgbClr val="FFFFFF"/>
                </a:solidFill>
                <a:effectLst/>
                <a:uLnTx/>
                <a:uFillTx/>
                <a:latin typeface="Calibri"/>
                <a:ea typeface="+mn-ea"/>
                <a:cs typeface="Calibri"/>
              </a:rPr>
              <a:t> </a:t>
            </a:r>
            <a:r>
              <a:rPr kumimoji="0" lang="en-US" sz="1600" b="0" i="0" u="none" strike="noStrike" kern="0" cap="none" spc="-20" normalizeH="0" baseline="0" noProof="0" dirty="0">
                <a:ln>
                  <a:noFill/>
                </a:ln>
                <a:solidFill>
                  <a:srgbClr val="FFFFFF"/>
                </a:solidFill>
                <a:effectLst/>
                <a:uLnTx/>
                <a:uFillTx/>
                <a:latin typeface="Calibri"/>
                <a:ea typeface="+mn-ea"/>
                <a:cs typeface="Calibri"/>
              </a:rPr>
              <a:t>task </a:t>
            </a:r>
            <a:r>
              <a:rPr kumimoji="0" lang="en-US" sz="1600" b="0" i="0" u="none" strike="noStrike" kern="0" cap="none" spc="0" normalizeH="0" baseline="0" noProof="0" dirty="0">
                <a:ln>
                  <a:noFill/>
                </a:ln>
                <a:solidFill>
                  <a:srgbClr val="FFFFFF"/>
                </a:solidFill>
                <a:effectLst/>
                <a:uLnTx/>
                <a:uFillTx/>
                <a:latin typeface="Calibri"/>
                <a:ea typeface="+mn-ea"/>
                <a:cs typeface="Calibri"/>
              </a:rPr>
              <a:t>order</a:t>
            </a:r>
            <a:r>
              <a:rPr kumimoji="0" lang="en-US" sz="1600" b="0" i="0" u="none" strike="noStrike" kern="0" cap="none" spc="-1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based</a:t>
            </a:r>
            <a:r>
              <a:rPr kumimoji="0" lang="en-US" sz="1600" b="0" i="0" u="none" strike="noStrike" kern="0" cap="none" spc="-1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DBE</a:t>
            </a:r>
            <a:r>
              <a:rPr kumimoji="0" lang="en-US" sz="1600" b="0" i="0" u="none" strike="noStrike" kern="0" cap="none" spc="-20" normalizeH="0" baseline="0" noProof="0" dirty="0">
                <a:ln>
                  <a:noFill/>
                </a:ln>
                <a:solidFill>
                  <a:srgbClr val="FFFFFF"/>
                </a:solidFill>
                <a:effectLst/>
                <a:uLnTx/>
                <a:uFillTx/>
                <a:latin typeface="Calibri"/>
                <a:ea typeface="+mn-ea"/>
                <a:cs typeface="Calibri"/>
              </a:rPr>
              <a:t> </a:t>
            </a:r>
            <a:r>
              <a:rPr kumimoji="0" lang="en-US" sz="1600" b="0" i="0" u="none" strike="noStrike" kern="0" cap="none" spc="-10" normalizeH="0" baseline="0" noProof="0" dirty="0">
                <a:ln>
                  <a:noFill/>
                </a:ln>
                <a:solidFill>
                  <a:srgbClr val="FFFFFF"/>
                </a:solidFill>
                <a:effectLst/>
                <a:uLnTx/>
                <a:uFillTx/>
                <a:latin typeface="Calibri"/>
                <a:ea typeface="+mn-ea"/>
                <a:cs typeface="Calibri"/>
              </a:rPr>
              <a:t>goals</a:t>
            </a:r>
          </a:p>
          <a:p>
            <a:pPr marL="12700" marR="233045" lvl="0" indent="0" algn="l" defTabSz="914400" rtl="0" eaLnBrk="1" fontAlgn="auto" latinLnBrk="0" hangingPunct="1">
              <a:lnSpc>
                <a:spcPct val="100000"/>
              </a:lnSpc>
              <a:spcBef>
                <a:spcPts val="430"/>
              </a:spcBef>
              <a:spcAft>
                <a:spcPts val="0"/>
              </a:spcAft>
              <a:buClrTx/>
              <a:buSzTx/>
              <a:buFont typeface="Arial"/>
              <a:buNone/>
              <a:tabLst>
                <a:tab pos="354965" algn="l"/>
                <a:tab pos="355600" algn="l"/>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Calibri"/>
            </a:endParaRPr>
          </a:p>
          <a:p>
            <a:pPr marL="355600" marR="9525" lvl="0" indent="-342900" algn="l" defTabSz="914400" rtl="0" eaLnBrk="1" fontAlgn="auto" latinLnBrk="0" hangingPunct="1">
              <a:lnSpc>
                <a:spcPct val="100000"/>
              </a:lnSpc>
              <a:spcBef>
                <a:spcPts val="430"/>
              </a:spcBef>
              <a:spcAft>
                <a:spcPts val="0"/>
              </a:spcAft>
              <a:buClrTx/>
              <a:buSzTx/>
              <a:buFont typeface="Arial"/>
              <a:buChar char="•"/>
              <a:tabLst>
                <a:tab pos="354965" algn="l"/>
                <a:tab pos="355600" algn="l"/>
              </a:tabLst>
              <a:defRPr/>
            </a:pPr>
            <a:r>
              <a:rPr kumimoji="0" lang="en-US" sz="1600" b="0" i="0" u="none" strike="noStrike" kern="0" cap="none" spc="-10" normalizeH="0" baseline="0" noProof="0" dirty="0">
                <a:ln>
                  <a:noFill/>
                </a:ln>
                <a:solidFill>
                  <a:srgbClr val="FFFFFF"/>
                </a:solidFill>
                <a:effectLst/>
                <a:uLnTx/>
                <a:uFillTx/>
                <a:latin typeface="Calibri"/>
                <a:ea typeface="+mn-ea"/>
                <a:cs typeface="Calibri"/>
              </a:rPr>
              <a:t>Subcontracting</a:t>
            </a:r>
            <a:r>
              <a:rPr kumimoji="0" lang="en-US" sz="1600" b="0" i="0" u="none" strike="noStrike" kern="0" cap="none" spc="25" normalizeH="0" baseline="0" noProof="0" dirty="0">
                <a:ln>
                  <a:noFill/>
                </a:ln>
                <a:solidFill>
                  <a:srgbClr val="FFFFFF"/>
                </a:solidFill>
                <a:effectLst/>
                <a:uLnTx/>
                <a:uFillTx/>
                <a:latin typeface="Calibri"/>
                <a:ea typeface="+mn-ea"/>
                <a:cs typeface="Calibri"/>
              </a:rPr>
              <a:t> </a:t>
            </a:r>
            <a:r>
              <a:rPr kumimoji="0" lang="en-US" sz="1600" b="0" i="0" u="none" strike="noStrike" kern="0" cap="none" spc="-10" normalizeH="0" baseline="0" noProof="0" dirty="0">
                <a:ln>
                  <a:noFill/>
                </a:ln>
                <a:solidFill>
                  <a:srgbClr val="FFFFFF"/>
                </a:solidFill>
                <a:effectLst/>
                <a:uLnTx/>
                <a:uFillTx/>
                <a:latin typeface="Calibri"/>
                <a:ea typeface="+mn-ea"/>
                <a:cs typeface="Calibri"/>
              </a:rPr>
              <a:t>Opportunities: </a:t>
            </a:r>
            <a:r>
              <a:rPr kumimoji="0" lang="en-US" sz="1600" b="0" i="0" u="none" strike="noStrike" kern="0" cap="none" spc="0" normalizeH="0" baseline="0" noProof="0" dirty="0">
                <a:ln>
                  <a:noFill/>
                </a:ln>
                <a:solidFill>
                  <a:srgbClr val="FFFFFF"/>
                </a:solidFill>
                <a:effectLst/>
                <a:uLnTx/>
                <a:uFillTx/>
                <a:latin typeface="Calibri"/>
                <a:ea typeface="+mn-ea"/>
                <a:cs typeface="Calibri"/>
              </a:rPr>
              <a:t>Engineering</a:t>
            </a:r>
            <a:r>
              <a:rPr kumimoji="0" lang="en-US" sz="1600" b="0" i="0" u="none" strike="noStrike" kern="0" cap="none" spc="-1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&amp;</a:t>
            </a:r>
            <a:r>
              <a:rPr kumimoji="0" lang="en-US" sz="1600" b="0" i="0" u="none" strike="noStrike" kern="0" cap="none" spc="-10" normalizeH="0" baseline="0" noProof="0" dirty="0">
                <a:ln>
                  <a:noFill/>
                </a:ln>
                <a:solidFill>
                  <a:srgbClr val="FFFFFF"/>
                </a:solidFill>
                <a:effectLst/>
                <a:uLnTx/>
                <a:uFillTx/>
                <a:latin typeface="Calibri"/>
                <a:ea typeface="+mn-ea"/>
                <a:cs typeface="Calibri"/>
              </a:rPr>
              <a:t> Architectural </a:t>
            </a:r>
            <a:r>
              <a:rPr kumimoji="0" lang="en-US" sz="1600" b="0" i="0" u="none" strike="noStrike" kern="0" cap="none" spc="0" normalizeH="0" baseline="0" noProof="0" dirty="0">
                <a:ln>
                  <a:noFill/>
                </a:ln>
                <a:solidFill>
                  <a:srgbClr val="FFFFFF"/>
                </a:solidFill>
                <a:effectLst/>
                <a:uLnTx/>
                <a:uFillTx/>
                <a:latin typeface="Calibri"/>
                <a:ea typeface="+mn-ea"/>
                <a:cs typeface="Calibri"/>
              </a:rPr>
              <a:t>Service,</a:t>
            </a:r>
            <a:r>
              <a:rPr kumimoji="0" lang="en-US" sz="1600" b="0" i="0" u="none" strike="noStrike" kern="0" cap="none" spc="-4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Systems</a:t>
            </a:r>
            <a:r>
              <a:rPr kumimoji="0" lang="en-US" sz="1600" b="0" i="0" u="none" strike="noStrike" kern="0" cap="none" spc="-5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Analysis,</a:t>
            </a:r>
            <a:r>
              <a:rPr kumimoji="0" lang="en-US" sz="1600" b="0" i="0" u="none" strike="noStrike" kern="0" cap="none" spc="-55" normalizeH="0" baseline="0" noProof="0" dirty="0">
                <a:ln>
                  <a:noFill/>
                </a:ln>
                <a:solidFill>
                  <a:srgbClr val="FFFFFF"/>
                </a:solidFill>
                <a:effectLst/>
                <a:uLnTx/>
                <a:uFillTx/>
                <a:latin typeface="Calibri"/>
                <a:ea typeface="+mn-ea"/>
                <a:cs typeface="Calibri"/>
              </a:rPr>
              <a:t> </a:t>
            </a:r>
            <a:r>
              <a:rPr kumimoji="0" lang="en-US" sz="1600" b="0" i="0" u="none" strike="noStrike" kern="0" cap="none" spc="-25" normalizeH="0" baseline="0" noProof="0" dirty="0">
                <a:ln>
                  <a:noFill/>
                </a:ln>
                <a:solidFill>
                  <a:srgbClr val="FFFFFF"/>
                </a:solidFill>
                <a:effectLst/>
                <a:uLnTx/>
                <a:uFillTx/>
                <a:latin typeface="Calibri"/>
                <a:ea typeface="+mn-ea"/>
                <a:cs typeface="Calibri"/>
              </a:rPr>
              <a:t>Survey, </a:t>
            </a:r>
            <a:r>
              <a:rPr kumimoji="0" lang="en-US" sz="1600" b="0" i="0" u="none" strike="noStrike" kern="0" cap="none" spc="0" normalizeH="0" baseline="0" noProof="0" dirty="0">
                <a:ln>
                  <a:noFill/>
                </a:ln>
                <a:solidFill>
                  <a:srgbClr val="FFFFFF"/>
                </a:solidFill>
                <a:effectLst/>
                <a:uLnTx/>
                <a:uFillTx/>
                <a:latin typeface="Calibri"/>
                <a:ea typeface="+mn-ea"/>
                <a:cs typeface="Calibri"/>
              </a:rPr>
              <a:t>Geotech,</a:t>
            </a:r>
            <a:r>
              <a:rPr kumimoji="0" lang="en-US" sz="1600" b="0" i="0" u="none" strike="noStrike" kern="0" cap="none" spc="-3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Specialty</a:t>
            </a:r>
            <a:r>
              <a:rPr kumimoji="0" lang="en-US" sz="1600" b="0" i="0" u="none" strike="noStrike" kern="0" cap="none" spc="-3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Projects</a:t>
            </a:r>
            <a:r>
              <a:rPr kumimoji="0" lang="en-US" sz="1600" b="0" i="0" u="none" strike="noStrike" kern="0" cap="none" spc="-45" normalizeH="0" baseline="0" noProof="0" dirty="0">
                <a:ln>
                  <a:noFill/>
                </a:ln>
                <a:solidFill>
                  <a:srgbClr val="FFFFFF"/>
                </a:solidFill>
                <a:effectLst/>
                <a:uLnTx/>
                <a:uFillTx/>
                <a:latin typeface="Calibri"/>
                <a:ea typeface="+mn-ea"/>
                <a:cs typeface="Calibri"/>
              </a:rPr>
              <a:t> </a:t>
            </a:r>
            <a:r>
              <a:rPr kumimoji="0" lang="en-US" sz="1600" b="0" i="0" u="none" strike="noStrike" kern="0" cap="none" spc="-10" normalizeH="0" baseline="0" noProof="0" dirty="0">
                <a:ln>
                  <a:noFill/>
                </a:ln>
                <a:solidFill>
                  <a:srgbClr val="FFFFFF"/>
                </a:solidFill>
                <a:effectLst/>
                <a:uLnTx/>
                <a:uFillTx/>
                <a:latin typeface="Calibri"/>
                <a:ea typeface="+mn-ea"/>
                <a:cs typeface="Calibri"/>
              </a:rPr>
              <a:t>(e.g., </a:t>
            </a:r>
            <a:r>
              <a:rPr kumimoji="0" lang="en-US" sz="1600" b="0" i="0" u="none" strike="noStrike" kern="0" cap="none" spc="0" normalizeH="0" baseline="0" noProof="0" dirty="0">
                <a:ln>
                  <a:noFill/>
                </a:ln>
                <a:solidFill>
                  <a:srgbClr val="FFFFFF"/>
                </a:solidFill>
                <a:effectLst/>
                <a:uLnTx/>
                <a:uFillTx/>
                <a:latin typeface="Calibri"/>
                <a:ea typeface="+mn-ea"/>
                <a:cs typeface="Calibri"/>
              </a:rPr>
              <a:t>Noise &amp; </a:t>
            </a:r>
            <a:r>
              <a:rPr kumimoji="0" lang="en-US" sz="1600" b="0" i="0" u="none" strike="noStrike" kern="0" cap="none" spc="-10" normalizeH="0" baseline="0" noProof="0" dirty="0">
                <a:ln>
                  <a:noFill/>
                </a:ln>
                <a:solidFill>
                  <a:srgbClr val="FFFFFF"/>
                </a:solidFill>
                <a:effectLst/>
                <a:uLnTx/>
                <a:uFillTx/>
                <a:latin typeface="Calibri"/>
                <a:ea typeface="+mn-ea"/>
                <a:cs typeface="Calibri"/>
              </a:rPr>
              <a:t>Vibration)</a:t>
            </a:r>
          </a:p>
          <a:p>
            <a:pPr marL="12700" marR="9525" lvl="0" indent="0" algn="l" defTabSz="914400" rtl="0" eaLnBrk="1" fontAlgn="auto" latinLnBrk="0" hangingPunct="1">
              <a:lnSpc>
                <a:spcPct val="100000"/>
              </a:lnSpc>
              <a:spcBef>
                <a:spcPts val="430"/>
              </a:spcBef>
              <a:spcAft>
                <a:spcPts val="0"/>
              </a:spcAft>
              <a:buClrTx/>
              <a:buSzTx/>
              <a:buFont typeface="Arial"/>
              <a:buNone/>
              <a:tabLst>
                <a:tab pos="354965" algn="l"/>
                <a:tab pos="355600" algn="l"/>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Calibri"/>
            </a:endParaRPr>
          </a:p>
          <a:p>
            <a:pPr marL="355600" marR="40005" lvl="0" indent="-342900" algn="l" defTabSz="914400" rtl="0" eaLnBrk="1" fontAlgn="auto" latinLnBrk="0" hangingPunct="1">
              <a:lnSpc>
                <a:spcPct val="100000"/>
              </a:lnSpc>
              <a:spcBef>
                <a:spcPts val="440"/>
              </a:spcBef>
              <a:spcAft>
                <a:spcPts val="0"/>
              </a:spcAft>
              <a:buClrTx/>
              <a:buSzTx/>
              <a:buFont typeface="Arial"/>
              <a:buChar char="•"/>
              <a:tabLst>
                <a:tab pos="354965" algn="l"/>
                <a:tab pos="355600" algn="l"/>
              </a:tabLst>
              <a:defRPr/>
            </a:pPr>
            <a:r>
              <a:rPr kumimoji="0" lang="en-US" sz="1600" b="0" i="0" u="none" strike="noStrike" kern="0" cap="none" spc="0" normalizeH="0" baseline="0" noProof="0" dirty="0">
                <a:ln>
                  <a:noFill/>
                </a:ln>
                <a:solidFill>
                  <a:srgbClr val="FFFFFF"/>
                </a:solidFill>
                <a:effectLst/>
                <a:uLnTx/>
                <a:uFillTx/>
                <a:latin typeface="Calibri"/>
                <a:ea typeface="+mn-ea"/>
                <a:cs typeface="Calibri"/>
              </a:rPr>
              <a:t>15</a:t>
            </a:r>
            <a:r>
              <a:rPr kumimoji="0" lang="en-US" sz="1600" b="0" i="0" u="none" strike="noStrike" kern="0" cap="none" spc="-25" normalizeH="0" baseline="0" noProof="0" dirty="0">
                <a:ln>
                  <a:noFill/>
                </a:ln>
                <a:solidFill>
                  <a:srgbClr val="FFFFFF"/>
                </a:solidFill>
                <a:effectLst/>
                <a:uLnTx/>
                <a:uFillTx/>
                <a:latin typeface="Calibri"/>
                <a:ea typeface="+mn-ea"/>
                <a:cs typeface="Calibri"/>
              </a:rPr>
              <a:t> </a:t>
            </a:r>
            <a:r>
              <a:rPr kumimoji="0" lang="en-US" sz="1600" b="0" i="0" u="none" strike="noStrike" kern="0" cap="none" spc="-10" normalizeH="0" baseline="0" noProof="0" dirty="0">
                <a:ln>
                  <a:noFill/>
                </a:ln>
                <a:solidFill>
                  <a:srgbClr val="FFFFFF"/>
                </a:solidFill>
                <a:effectLst/>
                <a:uLnTx/>
                <a:uFillTx/>
                <a:latin typeface="Calibri"/>
                <a:ea typeface="+mn-ea"/>
                <a:cs typeface="Calibri"/>
              </a:rPr>
              <a:t>Pre-</a:t>
            </a:r>
            <a:r>
              <a:rPr kumimoji="0" lang="en-US" sz="1600" b="0" i="0" u="none" strike="noStrike" kern="0" cap="none" spc="0" normalizeH="0" baseline="0" noProof="0" dirty="0">
                <a:ln>
                  <a:noFill/>
                </a:ln>
                <a:solidFill>
                  <a:srgbClr val="FFFFFF"/>
                </a:solidFill>
                <a:effectLst/>
                <a:uLnTx/>
                <a:uFillTx/>
                <a:latin typeface="Calibri"/>
                <a:ea typeface="+mn-ea"/>
                <a:cs typeface="Calibri"/>
              </a:rPr>
              <a:t>Approved</a:t>
            </a:r>
            <a:r>
              <a:rPr kumimoji="0" lang="en-US" sz="1600" b="0" i="0" u="none" strike="noStrike" kern="0" cap="none" spc="-15" normalizeH="0" baseline="0" noProof="0" dirty="0">
                <a:ln>
                  <a:noFill/>
                </a:ln>
                <a:solidFill>
                  <a:srgbClr val="FFFFFF"/>
                </a:solidFill>
                <a:effectLst/>
                <a:uLnTx/>
                <a:uFillTx/>
                <a:latin typeface="Calibri"/>
                <a:ea typeface="+mn-ea"/>
                <a:cs typeface="Calibri"/>
              </a:rPr>
              <a:t> </a:t>
            </a:r>
            <a:r>
              <a:rPr kumimoji="0" lang="en-US" sz="1600" b="0" i="0" u="none" strike="noStrike" kern="0" cap="none" spc="-10" normalizeH="0" baseline="0" noProof="0" dirty="0">
                <a:ln>
                  <a:noFill/>
                </a:ln>
                <a:solidFill>
                  <a:srgbClr val="FFFFFF"/>
                </a:solidFill>
                <a:effectLst/>
                <a:uLnTx/>
                <a:uFillTx/>
                <a:latin typeface="Calibri"/>
                <a:ea typeface="+mn-ea"/>
                <a:cs typeface="Calibri"/>
              </a:rPr>
              <a:t>General </a:t>
            </a:r>
            <a:r>
              <a:rPr kumimoji="0" lang="en-US" sz="1600" b="0" i="0" u="none" strike="noStrike" kern="0" cap="none" spc="0" normalizeH="0" baseline="0" noProof="0" dirty="0">
                <a:ln>
                  <a:noFill/>
                </a:ln>
                <a:solidFill>
                  <a:srgbClr val="FFFFFF"/>
                </a:solidFill>
                <a:effectLst/>
                <a:uLnTx/>
                <a:uFillTx/>
                <a:latin typeface="Calibri"/>
                <a:ea typeface="+mn-ea"/>
                <a:cs typeface="Calibri"/>
              </a:rPr>
              <a:t>Engineering</a:t>
            </a:r>
            <a:r>
              <a:rPr kumimoji="0" lang="en-US" sz="1600" b="0" i="0" u="none" strike="noStrike" kern="0" cap="none" spc="-1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Consultants</a:t>
            </a:r>
            <a:r>
              <a:rPr kumimoji="0" lang="en-US" sz="1600" b="0" i="0" u="none" strike="noStrike" kern="0" cap="none" spc="-2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in</a:t>
            </a:r>
            <a:r>
              <a:rPr kumimoji="0" lang="en-US" sz="1600" b="0" i="0" u="none" strike="noStrike" kern="0" cap="none" spc="-1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a</a:t>
            </a:r>
            <a:r>
              <a:rPr kumimoji="0" lang="en-US" sz="1600" b="0" i="0" u="none" strike="noStrike" kern="0" cap="none" spc="-30" normalizeH="0" baseline="0" noProof="0" dirty="0">
                <a:ln>
                  <a:noFill/>
                </a:ln>
                <a:solidFill>
                  <a:srgbClr val="FFFFFF"/>
                </a:solidFill>
                <a:effectLst/>
                <a:uLnTx/>
                <a:uFillTx/>
                <a:latin typeface="Calibri"/>
                <a:ea typeface="+mn-ea"/>
                <a:cs typeface="Calibri"/>
              </a:rPr>
              <a:t> </a:t>
            </a:r>
            <a:r>
              <a:rPr kumimoji="0" lang="en-US" sz="1600" b="0" i="0" u="none" strike="noStrike" kern="0" cap="none" spc="-25" normalizeH="0" baseline="0" noProof="0" dirty="0">
                <a:ln>
                  <a:noFill/>
                </a:ln>
                <a:solidFill>
                  <a:srgbClr val="FFFFFF"/>
                </a:solidFill>
                <a:effectLst/>
                <a:uLnTx/>
                <a:uFillTx/>
                <a:latin typeface="Calibri"/>
                <a:ea typeface="+mn-ea"/>
                <a:cs typeface="Calibri"/>
              </a:rPr>
              <a:t>Two </a:t>
            </a:r>
            <a:r>
              <a:rPr kumimoji="0" lang="en-US" sz="1600" b="0" i="0" u="none" strike="noStrike" kern="0" cap="none" spc="0" normalizeH="0" baseline="0" noProof="0" dirty="0">
                <a:ln>
                  <a:noFill/>
                </a:ln>
                <a:solidFill>
                  <a:srgbClr val="FFFFFF"/>
                </a:solidFill>
                <a:effectLst/>
                <a:uLnTx/>
                <a:uFillTx/>
                <a:latin typeface="Calibri"/>
                <a:ea typeface="+mn-ea"/>
                <a:cs typeface="Calibri"/>
              </a:rPr>
              <a:t>Tier</a:t>
            </a:r>
            <a:r>
              <a:rPr kumimoji="0" lang="en-US" sz="1600" b="0" i="0" u="none" strike="noStrike" kern="0" cap="none" spc="-3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Award</a:t>
            </a:r>
            <a:r>
              <a:rPr kumimoji="0" lang="en-US" sz="1600" b="0" i="0" u="none" strike="noStrike" kern="0" cap="none" spc="-35" normalizeH="0" baseline="0" noProof="0" dirty="0">
                <a:ln>
                  <a:noFill/>
                </a:ln>
                <a:solidFill>
                  <a:srgbClr val="FFFFFF"/>
                </a:solidFill>
                <a:effectLst/>
                <a:uLnTx/>
                <a:uFillTx/>
                <a:latin typeface="Calibri"/>
                <a:ea typeface="+mn-ea"/>
                <a:cs typeface="Calibri"/>
              </a:rPr>
              <a:t> </a:t>
            </a:r>
            <a:r>
              <a:rPr kumimoji="0" lang="en-US" sz="1600" b="0" i="0" u="none" strike="noStrike" kern="0" cap="none" spc="-10" normalizeH="0" baseline="0" noProof="0" dirty="0">
                <a:ln>
                  <a:noFill/>
                </a:ln>
                <a:solidFill>
                  <a:srgbClr val="FFFFFF"/>
                </a:solidFill>
                <a:effectLst/>
                <a:uLnTx/>
                <a:uFillTx/>
                <a:latin typeface="Calibri"/>
                <a:ea typeface="+mn-ea"/>
                <a:cs typeface="Calibri"/>
              </a:rPr>
              <a:t>System.</a:t>
            </a:r>
          </a:p>
          <a:p>
            <a:pPr marL="12700" marR="40005" lvl="0" indent="0" algn="l" defTabSz="914400" rtl="0" eaLnBrk="1" fontAlgn="auto" latinLnBrk="0" hangingPunct="1">
              <a:lnSpc>
                <a:spcPct val="100000"/>
              </a:lnSpc>
              <a:spcBef>
                <a:spcPts val="440"/>
              </a:spcBef>
              <a:spcAft>
                <a:spcPts val="0"/>
              </a:spcAft>
              <a:buClrTx/>
              <a:buSzTx/>
              <a:buFont typeface="Arial"/>
              <a:buNone/>
              <a:tabLst>
                <a:tab pos="354965" algn="l"/>
                <a:tab pos="355600" algn="l"/>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430"/>
              </a:spcBef>
              <a:spcAft>
                <a:spcPts val="0"/>
              </a:spcAft>
              <a:buClrTx/>
              <a:buSzTx/>
              <a:buFont typeface="Arial"/>
              <a:buChar char="•"/>
              <a:tabLst>
                <a:tab pos="354965" algn="l"/>
                <a:tab pos="355600" algn="l"/>
              </a:tabLst>
              <a:defRPr/>
            </a:pPr>
            <a:r>
              <a:rPr kumimoji="0" lang="en-US" sz="1600" b="0" i="0" u="none" strike="noStrike" kern="0" cap="none" spc="-25" normalizeH="0" baseline="0" noProof="0" dirty="0">
                <a:ln>
                  <a:noFill/>
                </a:ln>
                <a:solidFill>
                  <a:srgbClr val="FFFFFF"/>
                </a:solidFill>
                <a:effectLst/>
                <a:uLnTx/>
                <a:uFillTx/>
                <a:latin typeface="Calibri"/>
                <a:ea typeface="+mn-ea"/>
                <a:cs typeface="Calibri"/>
              </a:rPr>
              <a:t>Total</a:t>
            </a:r>
            <a:r>
              <a:rPr kumimoji="0" lang="en-US" sz="1600" b="0" i="0" u="none" strike="noStrike" kern="0" cap="none" spc="-6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contract</a:t>
            </a:r>
            <a:r>
              <a:rPr kumimoji="0" lang="en-US" sz="1600" b="0" i="0" u="none" strike="noStrike" kern="0" cap="none" spc="-5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authorization</a:t>
            </a:r>
            <a:r>
              <a:rPr kumimoji="0" lang="en-US" sz="1600" b="0" i="0" u="none" strike="noStrike" kern="0" cap="none" spc="-4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up</a:t>
            </a:r>
            <a:r>
              <a:rPr kumimoji="0" lang="en-US" sz="1600" b="0" i="0" u="none" strike="noStrike" kern="0" cap="none" spc="-45" normalizeH="0" baseline="0" noProof="0" dirty="0">
                <a:ln>
                  <a:noFill/>
                </a:ln>
                <a:solidFill>
                  <a:srgbClr val="FFFFFF"/>
                </a:solidFill>
                <a:effectLst/>
                <a:uLnTx/>
                <a:uFillTx/>
                <a:latin typeface="Calibri"/>
                <a:ea typeface="+mn-ea"/>
                <a:cs typeface="Calibri"/>
              </a:rPr>
              <a:t> </a:t>
            </a:r>
            <a:r>
              <a:rPr kumimoji="0" lang="en-US" sz="1600" b="0" i="0" u="none" strike="noStrike" kern="0" cap="none" spc="-25" normalizeH="0" baseline="0" noProof="0" dirty="0">
                <a:ln>
                  <a:noFill/>
                </a:ln>
                <a:solidFill>
                  <a:srgbClr val="FFFFFF"/>
                </a:solidFill>
                <a:effectLst/>
                <a:uLnTx/>
                <a:uFillTx/>
                <a:latin typeface="Calibri"/>
                <a:ea typeface="+mn-ea"/>
                <a:cs typeface="Calibri"/>
              </a:rPr>
              <a:t>to</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Calibri"/>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10" normalizeH="0" baseline="0" noProof="0" dirty="0">
                <a:ln>
                  <a:noFill/>
                </a:ln>
                <a:solidFill>
                  <a:srgbClr val="FFFFFF"/>
                </a:solidFill>
                <a:effectLst/>
                <a:uLnTx/>
                <a:uFillTx/>
                <a:latin typeface="Calibri"/>
                <a:ea typeface="+mn-ea"/>
                <a:cs typeface="Calibri"/>
              </a:rPr>
              <a:t>$132M</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434"/>
              </a:spcBef>
              <a:spcAft>
                <a:spcPts val="0"/>
              </a:spcAft>
              <a:buClrTx/>
              <a:buSzTx/>
              <a:buFont typeface="Arial"/>
              <a:buChar char="•"/>
              <a:tabLst>
                <a:tab pos="354965" algn="l"/>
                <a:tab pos="355600" algn="l"/>
              </a:tabLst>
              <a:defRPr/>
            </a:pPr>
            <a:r>
              <a:rPr kumimoji="0" lang="en-US" sz="1600" b="0" i="0" u="none" strike="noStrike" kern="0" cap="none" spc="0" normalizeH="0" baseline="0" noProof="0" dirty="0">
                <a:ln>
                  <a:noFill/>
                </a:ln>
                <a:solidFill>
                  <a:srgbClr val="FFFFFF"/>
                </a:solidFill>
                <a:effectLst/>
                <a:uLnTx/>
                <a:uFillTx/>
                <a:latin typeface="Calibri"/>
                <a:ea typeface="+mn-ea"/>
                <a:cs typeface="Calibri"/>
              </a:rPr>
              <a:t>Contract</a:t>
            </a:r>
            <a:r>
              <a:rPr kumimoji="0" lang="en-US" sz="1600" b="0" i="0" u="none" strike="noStrike" kern="0" cap="none" spc="-40"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duration</a:t>
            </a:r>
            <a:r>
              <a:rPr kumimoji="0" lang="en-US" sz="1600" b="0" i="0" u="none" strike="noStrike" kern="0" cap="none" spc="-2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is</a:t>
            </a:r>
            <a:r>
              <a:rPr kumimoji="0" lang="en-US" sz="1600" b="0" i="0" u="none" strike="noStrike" kern="0" cap="none" spc="-35" normalizeH="0" baseline="0" noProof="0" dirty="0">
                <a:ln>
                  <a:noFill/>
                </a:ln>
                <a:solidFill>
                  <a:srgbClr val="FFFFFF"/>
                </a:solidFill>
                <a:effectLst/>
                <a:uLnTx/>
                <a:uFillTx/>
                <a:latin typeface="Calibri"/>
                <a:ea typeface="+mn-ea"/>
                <a:cs typeface="Calibri"/>
              </a:rPr>
              <a:t> </a:t>
            </a:r>
            <a:r>
              <a:rPr kumimoji="0" lang="en-US" sz="1600" b="0" i="0" u="none" strike="noStrike" kern="0" cap="none" spc="0" normalizeH="0" baseline="0" noProof="0" dirty="0">
                <a:ln>
                  <a:noFill/>
                </a:ln>
                <a:solidFill>
                  <a:srgbClr val="FFFFFF"/>
                </a:solidFill>
                <a:effectLst/>
                <a:uLnTx/>
                <a:uFillTx/>
                <a:latin typeface="Calibri"/>
                <a:ea typeface="+mn-ea"/>
                <a:cs typeface="Calibri"/>
              </a:rPr>
              <a:t>5</a:t>
            </a:r>
            <a:r>
              <a:rPr kumimoji="0" lang="en-US" sz="1600" b="0" i="0" u="none" strike="noStrike" kern="0" cap="none" spc="-35" normalizeH="0" baseline="0" noProof="0" dirty="0">
                <a:ln>
                  <a:noFill/>
                </a:ln>
                <a:solidFill>
                  <a:srgbClr val="FFFFFF"/>
                </a:solidFill>
                <a:effectLst/>
                <a:uLnTx/>
                <a:uFillTx/>
                <a:latin typeface="Calibri"/>
                <a:ea typeface="+mn-ea"/>
                <a:cs typeface="Calibri"/>
              </a:rPr>
              <a:t> </a:t>
            </a:r>
            <a:r>
              <a:rPr kumimoji="0" lang="en-US" sz="1600" b="0" i="0" u="none" strike="noStrike" kern="0" cap="none" spc="-20" normalizeH="0" baseline="0" noProof="0" dirty="0">
                <a:ln>
                  <a:noFill/>
                </a:ln>
                <a:solidFill>
                  <a:srgbClr val="FFFFFF"/>
                </a:solidFill>
                <a:effectLst/>
                <a:uLnTx/>
                <a:uFillTx/>
                <a:latin typeface="Calibri"/>
                <a:ea typeface="+mn-ea"/>
                <a:cs typeface="Calibri"/>
              </a:rPr>
              <a:t>years</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4" name="TextBox 3">
            <a:extLst>
              <a:ext uri="{FF2B5EF4-FFF2-40B4-BE49-F238E27FC236}">
                <a16:creationId xmlns:a16="http://schemas.microsoft.com/office/drawing/2014/main" id="{DDA72592-5589-403B-BA1F-2DAD0EAC6D52}"/>
              </a:ext>
            </a:extLst>
          </p:cNvPr>
          <p:cNvSpPr txBox="1"/>
          <p:nvPr/>
        </p:nvSpPr>
        <p:spPr>
          <a:xfrm>
            <a:off x="4039340" y="1242874"/>
            <a:ext cx="3169328" cy="3698448"/>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560"/>
              </a:spcBef>
              <a:spcAft>
                <a:spcPts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Calibri"/>
                <a:ea typeface="+mn-ea"/>
                <a:cs typeface="Calibri"/>
              </a:rPr>
              <a:t>15</a:t>
            </a:r>
            <a:r>
              <a:rPr kumimoji="0" lang="en-US" b="1" i="0" u="none" strike="noStrike" kern="0" cap="none" spc="-25" normalizeH="0" baseline="0" noProof="0" dirty="0">
                <a:ln>
                  <a:noFill/>
                </a:ln>
                <a:solidFill>
                  <a:srgbClr val="FFFFFF"/>
                </a:solidFill>
                <a:effectLst/>
                <a:uLnTx/>
                <a:uFillTx/>
                <a:latin typeface="Calibri"/>
                <a:ea typeface="+mn-ea"/>
                <a:cs typeface="Calibri"/>
              </a:rPr>
              <a:t> </a:t>
            </a:r>
            <a:r>
              <a:rPr kumimoji="0" lang="en-US" b="1" i="0" u="none" strike="noStrike" kern="0" cap="none" spc="-10" normalizeH="0" baseline="0" noProof="0" dirty="0">
                <a:ln>
                  <a:noFill/>
                </a:ln>
                <a:solidFill>
                  <a:srgbClr val="FFFFFF"/>
                </a:solidFill>
                <a:effectLst/>
                <a:uLnTx/>
                <a:uFillTx/>
                <a:latin typeface="Calibri"/>
                <a:ea typeface="+mn-ea"/>
                <a:cs typeface="Calibri"/>
              </a:rPr>
              <a:t>Pre-</a:t>
            </a:r>
            <a:r>
              <a:rPr kumimoji="0" lang="en-US" b="1" i="0" u="none" strike="noStrike" kern="0" cap="none" spc="0" normalizeH="0" baseline="0" noProof="0" dirty="0">
                <a:ln>
                  <a:noFill/>
                </a:ln>
                <a:solidFill>
                  <a:srgbClr val="FFFFFF"/>
                </a:solidFill>
                <a:effectLst/>
                <a:uLnTx/>
                <a:uFillTx/>
                <a:latin typeface="Calibri"/>
                <a:ea typeface="+mn-ea"/>
                <a:cs typeface="Calibri"/>
              </a:rPr>
              <a:t>Approved</a:t>
            </a:r>
            <a:r>
              <a:rPr kumimoji="0" lang="en-US" b="1" i="0" u="none" strike="noStrike" kern="0" cap="none" spc="-15" normalizeH="0" baseline="0" noProof="0" dirty="0">
                <a:ln>
                  <a:noFill/>
                </a:ln>
                <a:solidFill>
                  <a:srgbClr val="FFFFFF"/>
                </a:solidFill>
                <a:effectLst/>
                <a:uLnTx/>
                <a:uFillTx/>
                <a:latin typeface="Calibri"/>
                <a:ea typeface="+mn-ea"/>
                <a:cs typeface="Calibri"/>
              </a:rPr>
              <a:t> </a:t>
            </a:r>
            <a:r>
              <a:rPr kumimoji="0" lang="en-US" b="1" i="0" u="none" strike="noStrike" kern="0" cap="none" spc="-20" normalizeH="0" baseline="0" noProof="0" dirty="0">
                <a:ln>
                  <a:noFill/>
                </a:ln>
                <a:solidFill>
                  <a:srgbClr val="FFFFFF"/>
                </a:solidFill>
                <a:effectLst/>
                <a:uLnTx/>
                <a:uFillTx/>
                <a:latin typeface="Calibri"/>
                <a:ea typeface="+mn-ea"/>
                <a:cs typeface="Calibri"/>
              </a:rPr>
              <a:t>GECs</a:t>
            </a:r>
            <a:endParaRPr kumimoji="0" lang="en-US" b="1" i="0" u="none" strike="noStrike" kern="0" cap="none" spc="0" normalizeH="0" baseline="0" noProof="0" dirty="0">
              <a:ln>
                <a:noFill/>
              </a:ln>
              <a:solidFill>
                <a:sysClr val="windowText" lastClr="000000"/>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405"/>
              </a:spcBef>
              <a:spcAft>
                <a:spcPts val="0"/>
              </a:spcAft>
              <a:buClrTx/>
              <a:buSzTx/>
              <a:buFont typeface="Arial"/>
              <a:buChar char="•"/>
              <a:tabLst>
                <a:tab pos="354965" algn="l"/>
                <a:tab pos="355600" algn="l"/>
              </a:tabLst>
              <a:defRPr/>
            </a:pPr>
            <a:r>
              <a:rPr kumimoji="0" lang="en-US" b="1" i="0" u="none" strike="noStrike" kern="0" cap="none" spc="0" normalizeH="0" baseline="0" noProof="0" dirty="0">
                <a:ln>
                  <a:noFill/>
                </a:ln>
                <a:solidFill>
                  <a:srgbClr val="FFFFFF"/>
                </a:solidFill>
                <a:effectLst/>
                <a:uLnTx/>
                <a:uFillTx/>
                <a:latin typeface="Calibri"/>
                <a:ea typeface="+mn-ea"/>
                <a:cs typeface="Calibri"/>
              </a:rPr>
              <a:t>Tier</a:t>
            </a:r>
            <a:r>
              <a:rPr kumimoji="0" lang="en-US" b="1" i="0" u="none" strike="noStrike" kern="0" cap="none" spc="-35" normalizeH="0" baseline="0" noProof="0" dirty="0">
                <a:ln>
                  <a:noFill/>
                </a:ln>
                <a:solidFill>
                  <a:srgbClr val="FFFFFF"/>
                </a:solidFill>
                <a:effectLst/>
                <a:uLnTx/>
                <a:uFillTx/>
                <a:latin typeface="Calibri"/>
                <a:ea typeface="+mn-ea"/>
                <a:cs typeface="Calibri"/>
              </a:rPr>
              <a:t> </a:t>
            </a:r>
            <a:r>
              <a:rPr kumimoji="0" lang="en-US" b="1" i="0" u="none" strike="noStrike" kern="0" cap="none" spc="-50" normalizeH="0" baseline="0" noProof="0" dirty="0">
                <a:ln>
                  <a:noFill/>
                </a:ln>
                <a:solidFill>
                  <a:srgbClr val="FFFFFF"/>
                </a:solidFill>
                <a:effectLst/>
                <a:uLnTx/>
                <a:uFillTx/>
                <a:latin typeface="Calibri"/>
                <a:ea typeface="+mn-ea"/>
                <a:cs typeface="Calibri"/>
              </a:rPr>
              <a:t>1</a:t>
            </a:r>
            <a:endParaRPr kumimoji="0" lang="en-US" b="1"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1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(&gt;$20M</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of</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Constructed</a:t>
            </a:r>
            <a:r>
              <a:rPr kumimoji="0" lang="en-US" i="0" u="none" strike="noStrike" kern="0" cap="none" spc="-3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Value</a:t>
            </a:r>
            <a:r>
              <a:rPr kumimoji="0" lang="en-US" i="0" u="none" strike="noStrike" kern="0" cap="none" spc="0" normalizeH="0" baseline="0" noProof="0" dirty="0">
                <a:ln>
                  <a:noFill/>
                </a:ln>
                <a:solidFill>
                  <a:srgbClr val="FFFFFF"/>
                </a:solidFill>
                <a:effectLst/>
                <a:uLnTx/>
                <a:uFillTx/>
                <a:latin typeface="Calibri"/>
                <a:ea typeface="+mn-ea"/>
                <a:cs typeface="Calibri"/>
              </a:rPr>
              <a:t> &amp; &gt;</a:t>
            </a:r>
            <a:r>
              <a:rPr kumimoji="0" lang="en-US" i="0" u="none" strike="noStrike" kern="0" cap="none" spc="1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4/5 Engineering</a:t>
            </a:r>
            <a:r>
              <a:rPr kumimoji="0" lang="en-US" i="0" u="none" strike="noStrike" kern="0" cap="none" spc="-2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Disciplines)</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AECOM</a:t>
            </a:r>
            <a:r>
              <a:rPr kumimoji="0" lang="en-US" i="0" u="none" strike="noStrike" kern="0" cap="none" spc="-20"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Technical</a:t>
            </a:r>
            <a:r>
              <a:rPr kumimoji="0" lang="en-US" i="0" u="none" strike="noStrike" kern="0" cap="none" spc="-2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Services,</a:t>
            </a:r>
            <a:r>
              <a:rPr kumimoji="0" lang="en-US" i="0" u="none" strike="noStrike" kern="0" cap="none" spc="-15"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eXP</a:t>
            </a:r>
            <a:r>
              <a:rPr kumimoji="0" lang="en-US" i="0" u="none" strike="noStrike" kern="0" cap="none" spc="-1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US Services,</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HNTB</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Corporation</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TY</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Lin</a:t>
            </a:r>
            <a:r>
              <a:rPr kumimoji="0" lang="en-US" i="0" u="none" strike="noStrike" kern="0" cap="none" spc="-1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International</a:t>
            </a:r>
            <a:r>
              <a:rPr kumimoji="0" lang="en-US" i="0" u="none" strike="noStrike" kern="0" cap="none" spc="-4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Great</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Lakes,</a:t>
            </a:r>
            <a:r>
              <a:rPr kumimoji="0" lang="en-US" i="0" u="none" strike="noStrike" kern="0" cap="none" spc="15"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WSP</a:t>
            </a:r>
            <a:r>
              <a:rPr kumimoji="0" lang="en-US" i="0" u="none" strike="noStrike" kern="0" cap="none" spc="-1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USA</a:t>
            </a:r>
            <a:r>
              <a:rPr kumimoji="0" lang="en-US" i="0" u="none" strike="noStrike" kern="0" cap="none" spc="10"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Inc.</a:t>
            </a:r>
          </a:p>
        </p:txBody>
      </p:sp>
      <p:sp>
        <p:nvSpPr>
          <p:cNvPr id="5" name="TextBox 4">
            <a:extLst>
              <a:ext uri="{FF2B5EF4-FFF2-40B4-BE49-F238E27FC236}">
                <a16:creationId xmlns:a16="http://schemas.microsoft.com/office/drawing/2014/main" id="{8E7F9BA4-16B8-43A9-A38E-5439C4FE857C}"/>
              </a:ext>
            </a:extLst>
          </p:cNvPr>
          <p:cNvSpPr txBox="1"/>
          <p:nvPr/>
        </p:nvSpPr>
        <p:spPr>
          <a:xfrm>
            <a:off x="7395099" y="1340528"/>
            <a:ext cx="4583837" cy="4347344"/>
          </a:xfrm>
          <a:prstGeom prst="rect">
            <a:avLst/>
          </a:prstGeom>
          <a:noFill/>
        </p:spPr>
        <p:txBody>
          <a:bodyPr wrap="square" rtlCol="0">
            <a:spAutoFit/>
          </a:bodyPr>
          <a:lstStyle/>
          <a:p>
            <a:pPr marL="469265" marR="0" lvl="1" indent="0" algn="l" defTabSz="914400" rtl="0" eaLnBrk="1" fontAlgn="auto" latinLnBrk="0" hangingPunct="1">
              <a:lnSpc>
                <a:spcPct val="100000"/>
              </a:lnSpc>
              <a:spcBef>
                <a:spcPts val="285"/>
              </a:spcBef>
              <a:spcAft>
                <a:spcPts val="0"/>
              </a:spcAft>
              <a:buClrTx/>
              <a:buSzTx/>
              <a:buFont typeface="Arial"/>
              <a:buNone/>
              <a:tabLst>
                <a:tab pos="756285" algn="l"/>
                <a:tab pos="756920" algn="l"/>
              </a:tabLst>
              <a:defRPr/>
            </a:pPr>
            <a:r>
              <a:rPr kumimoji="0" lang="en-US" b="1" i="0" u="none" strike="noStrike" kern="0" cap="none" spc="-20" normalizeH="0" baseline="0" noProof="0" dirty="0">
                <a:ln>
                  <a:noFill/>
                </a:ln>
                <a:solidFill>
                  <a:srgbClr val="FFFFFF"/>
                </a:solidFill>
                <a:effectLst/>
                <a:uLnTx/>
                <a:uFillTx/>
                <a:latin typeface="Calibri"/>
                <a:ea typeface="+mn-ea"/>
                <a:cs typeface="Calibri"/>
              </a:rPr>
              <a:t>Tier 2</a:t>
            </a:r>
            <a:endParaRPr kumimoji="0" lang="en-US" b="1" i="0" u="none" strike="noStrike" kern="0" cap="none" spc="0" normalizeH="0" baseline="0" noProof="0" dirty="0">
              <a:ln>
                <a:noFill/>
              </a:ln>
              <a:solidFill>
                <a:sysClr val="windowText" lastClr="000000"/>
              </a:solidFill>
              <a:effectLst/>
              <a:uLnTx/>
              <a:uFillTx/>
              <a:latin typeface="Calibri"/>
              <a:ea typeface="+mn-ea"/>
              <a:cs typeface="Calibri"/>
            </a:endParaRPr>
          </a:p>
          <a:p>
            <a:pPr marL="0" marR="0" lvl="1" indent="0" algn="l" defTabSz="914400" rtl="0" eaLnBrk="1" fontAlgn="auto" latinLnBrk="0" hangingPunct="1">
              <a:lnSpc>
                <a:spcPct val="100000"/>
              </a:lnSpc>
              <a:spcBef>
                <a:spcPts val="0"/>
              </a:spcBef>
              <a:spcAft>
                <a:spcPts val="0"/>
              </a:spcAft>
              <a:buClr>
                <a:srgbClr val="FFFFFF"/>
              </a:buClr>
              <a:buSzTx/>
              <a:buFont typeface="Arial"/>
              <a:buChar char="–"/>
              <a:tabLst/>
              <a:defRPr/>
            </a:pPr>
            <a:endParaRPr kumimoji="0" lang="en-US" sz="1200"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88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(&lt;$20M</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of</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Constructed</a:t>
            </a:r>
            <a:r>
              <a:rPr kumimoji="0" lang="en-US" i="0" u="none" strike="noStrike" kern="0" cap="none" spc="-3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Value</a:t>
            </a:r>
            <a:r>
              <a:rPr kumimoji="0" lang="en-US" i="0" u="none" strike="noStrike" kern="0" cap="none" spc="0" normalizeH="0" baseline="0" noProof="0" dirty="0">
                <a:ln>
                  <a:noFill/>
                </a:ln>
                <a:solidFill>
                  <a:srgbClr val="FFFFFF"/>
                </a:solidFill>
                <a:effectLst/>
                <a:uLnTx/>
                <a:uFillTx/>
                <a:latin typeface="Calibri"/>
                <a:ea typeface="+mn-ea"/>
                <a:cs typeface="Calibri"/>
              </a:rPr>
              <a:t> &amp; &lt;</a:t>
            </a:r>
            <a:r>
              <a:rPr kumimoji="0" lang="en-US" i="0" u="none" strike="noStrike" kern="0" cap="none" spc="1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4/5 Engineering</a:t>
            </a:r>
            <a:r>
              <a:rPr kumimoji="0" lang="en-US" i="0" u="none" strike="noStrike" kern="0" cap="none" spc="-2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Disciplines)</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A.</a:t>
            </a:r>
            <a:r>
              <a:rPr kumimoji="0" lang="en-US" i="0" u="none" strike="noStrike" kern="0" cap="none" spc="1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Epstein</a:t>
            </a:r>
            <a:r>
              <a:rPr kumimoji="0" lang="en-US" i="0" u="none" strike="noStrike" kern="0" cap="none" spc="-1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and Sons</a:t>
            </a:r>
            <a:r>
              <a:rPr kumimoji="0" lang="en-US" i="0" u="none" strike="noStrike" kern="0" cap="none" spc="20"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International,</a:t>
            </a:r>
            <a:r>
              <a:rPr kumimoji="0" lang="en-US" i="0" u="none" strike="noStrike" kern="0" cap="none" spc="-20" normalizeH="0" baseline="0" noProof="0" dirty="0">
                <a:ln>
                  <a:noFill/>
                </a:ln>
                <a:solidFill>
                  <a:srgbClr val="FFFFFF"/>
                </a:solidFill>
                <a:effectLst/>
                <a:uLnTx/>
                <a:uFillTx/>
                <a:latin typeface="Calibri"/>
                <a:ea typeface="+mn-ea"/>
                <a:cs typeface="Calibri"/>
              </a:rPr>
              <a:t> 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Alfred</a:t>
            </a:r>
            <a:r>
              <a:rPr kumimoji="0" lang="en-US" i="0" u="none" strike="noStrike" kern="0" cap="none" spc="-3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Benesch &amp;</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Company</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CDM</a:t>
            </a:r>
            <a:r>
              <a:rPr kumimoji="0" lang="en-US" i="0" u="none" strike="noStrike" kern="0" cap="none" spc="-2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Smith,</a:t>
            </a:r>
            <a:r>
              <a:rPr kumimoji="0" lang="en-US" i="0" u="none" strike="noStrike" kern="0" cap="none" spc="-25"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Facet</a:t>
            </a:r>
            <a:r>
              <a:rPr kumimoji="0" lang="en-US" i="0" u="none" strike="noStrike" kern="0" cap="none" spc="-2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Engineering,</a:t>
            </a:r>
            <a:r>
              <a:rPr kumimoji="0" lang="en-US" i="0" u="none" strike="noStrike" kern="0" cap="none" spc="-50" normalizeH="0" baseline="0" noProof="0" dirty="0">
                <a:ln>
                  <a:noFill/>
                </a:ln>
                <a:solidFill>
                  <a:srgbClr val="FFFFFF"/>
                </a:solidFill>
                <a:effectLst/>
                <a:uLnTx/>
                <a:uFillTx/>
                <a:latin typeface="Calibri"/>
                <a:ea typeface="+mn-ea"/>
                <a:cs typeface="Calibri"/>
              </a:rPr>
              <a:t> </a:t>
            </a:r>
            <a:r>
              <a:rPr kumimoji="0" lang="en-US" i="0" u="none" strike="noStrike" kern="0" cap="none" spc="-25" normalizeH="0" baseline="0" noProof="0" dirty="0">
                <a:ln>
                  <a:noFill/>
                </a:ln>
                <a:solidFill>
                  <a:srgbClr val="FFFFFF"/>
                </a:solidFill>
                <a:effectLst/>
                <a:uLnTx/>
                <a:uFillTx/>
                <a:latin typeface="Calibri"/>
                <a:ea typeface="+mn-ea"/>
                <a:cs typeface="Calibri"/>
              </a:rPr>
              <a:t>LLC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HW</a:t>
            </a:r>
            <a:r>
              <a:rPr kumimoji="0" lang="en-US" i="0" u="none" strike="noStrike" kern="0" cap="none" spc="15"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Lochner,</a:t>
            </a:r>
            <a:r>
              <a:rPr kumimoji="0" lang="en-US" i="0" u="none" strike="noStrike" kern="0" cap="none" spc="0"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20" normalizeH="0" baseline="0" noProof="0" dirty="0">
                <a:ln>
                  <a:noFill/>
                </a:ln>
                <a:solidFill>
                  <a:srgbClr val="FFFFFF"/>
                </a:solidFill>
                <a:effectLst/>
                <a:uLnTx/>
                <a:uFillTx/>
                <a:latin typeface="Calibri"/>
                <a:ea typeface="+mn-ea"/>
                <a:cs typeface="Calibri"/>
              </a:rPr>
              <a:t>LTK</a:t>
            </a:r>
            <a:r>
              <a:rPr kumimoji="0" lang="en-US" i="0" u="none" strike="noStrike" kern="0" cap="none" spc="-2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Engineering</a:t>
            </a:r>
            <a:r>
              <a:rPr kumimoji="0" lang="en-US" i="0" u="none" strike="noStrike" kern="0" cap="none" spc="-55"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Services</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Michael Baker</a:t>
            </a:r>
            <a:r>
              <a:rPr kumimoji="0" lang="en-US" i="0" u="none" strike="noStrike" kern="0" cap="none" spc="20"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International,</a:t>
            </a:r>
            <a:r>
              <a:rPr kumimoji="0" lang="en-US" i="0" u="none" strike="noStrike" kern="0" cap="none" spc="-20" normalizeH="0" baseline="0" noProof="0" dirty="0">
                <a:ln>
                  <a:noFill/>
                </a:ln>
                <a:solidFill>
                  <a:srgbClr val="FFFFFF"/>
                </a:solidFill>
                <a:effectLst/>
                <a:uLnTx/>
                <a:uFillTx/>
                <a:latin typeface="Calibri"/>
                <a:ea typeface="+mn-ea"/>
                <a:cs typeface="Calibri"/>
              </a:rPr>
              <a:t> 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Muller</a:t>
            </a:r>
            <a:r>
              <a:rPr kumimoji="0" lang="en-US" i="0" u="none" strike="noStrike" kern="0" cap="none" spc="-2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&amp; </a:t>
            </a:r>
            <a:r>
              <a:rPr kumimoji="0" lang="en-US" i="0" u="none" strike="noStrike" kern="0" cap="none" spc="-20" normalizeH="0" baseline="0" noProof="0" dirty="0">
                <a:ln>
                  <a:noFill/>
                </a:ln>
                <a:solidFill>
                  <a:srgbClr val="FFFFFF"/>
                </a:solidFill>
                <a:effectLst/>
                <a:uLnTx/>
                <a:uFillTx/>
                <a:latin typeface="Calibri"/>
                <a:ea typeface="+mn-ea"/>
                <a:cs typeface="Calibri"/>
              </a:rPr>
              <a:t>Muller,</a:t>
            </a:r>
            <a:r>
              <a:rPr kumimoji="0" lang="en-US" i="0" u="none" strike="noStrike" kern="0" cap="none" spc="-10"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Ltd.</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0" normalizeH="0" baseline="0" noProof="0" dirty="0">
                <a:ln>
                  <a:noFill/>
                </a:ln>
                <a:solidFill>
                  <a:srgbClr val="FFFFFF"/>
                </a:solidFill>
                <a:effectLst/>
                <a:uLnTx/>
                <a:uFillTx/>
                <a:latin typeface="Calibri"/>
                <a:ea typeface="+mn-ea"/>
                <a:cs typeface="Calibri"/>
              </a:rPr>
              <a:t>Simpson</a:t>
            </a:r>
            <a:r>
              <a:rPr kumimoji="0" lang="en-US" i="0" u="none" strike="noStrike" kern="0" cap="none" spc="-15"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Gumpertz</a:t>
            </a:r>
            <a:r>
              <a:rPr kumimoji="0" lang="en-US" i="0" u="none" strike="noStrike" kern="0" cap="none" spc="-30" normalizeH="0" baseline="0" noProof="0" dirty="0">
                <a:ln>
                  <a:noFill/>
                </a:ln>
                <a:solidFill>
                  <a:srgbClr val="FFFFFF"/>
                </a:solidFill>
                <a:effectLst/>
                <a:uLnTx/>
                <a:uFillTx/>
                <a:latin typeface="Calibri"/>
                <a:ea typeface="+mn-ea"/>
                <a:cs typeface="Calibri"/>
              </a:rPr>
              <a:t> </a:t>
            </a:r>
            <a:r>
              <a:rPr kumimoji="0" lang="en-US" i="0" u="none" strike="noStrike" kern="0" cap="none" spc="0" normalizeH="0" baseline="0" noProof="0" dirty="0">
                <a:ln>
                  <a:noFill/>
                </a:ln>
                <a:solidFill>
                  <a:srgbClr val="FFFFFF"/>
                </a:solidFill>
                <a:effectLst/>
                <a:uLnTx/>
                <a:uFillTx/>
                <a:latin typeface="Calibri"/>
                <a:ea typeface="+mn-ea"/>
                <a:cs typeface="Calibri"/>
              </a:rPr>
              <a:t>&amp;</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Heger,</a:t>
            </a:r>
            <a:r>
              <a:rPr kumimoji="0" lang="en-US" i="0" u="none" strike="noStrike" kern="0" cap="none" spc="-5" normalizeH="0" baseline="0" noProof="0" dirty="0">
                <a:ln>
                  <a:noFill/>
                </a:ln>
                <a:solidFill>
                  <a:srgbClr val="FFFFFF"/>
                </a:solidFill>
                <a:effectLst/>
                <a:uLnTx/>
                <a:uFillTx/>
                <a:latin typeface="Calibri"/>
                <a:ea typeface="+mn-ea"/>
                <a:cs typeface="Calibri"/>
              </a:rPr>
              <a:t> </a:t>
            </a:r>
            <a:r>
              <a:rPr kumimoji="0" lang="en-US" i="0" u="none" strike="noStrike" kern="0" cap="none" spc="-20" normalizeH="0" baseline="0" noProof="0" dirty="0">
                <a:ln>
                  <a:noFill/>
                </a:ln>
                <a:solidFill>
                  <a:srgbClr val="FFFFFF"/>
                </a:solidFill>
                <a:effectLst/>
                <a:uLnTx/>
                <a:uFillTx/>
                <a:latin typeface="Calibri"/>
                <a:ea typeface="+mn-ea"/>
                <a:cs typeface="Calibri"/>
              </a:rPr>
              <a:t>Inc.</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 pos="756920" algn="l"/>
              </a:tabLst>
              <a:defRPr/>
            </a:pPr>
            <a:r>
              <a:rPr kumimoji="0" lang="en-US" i="0" u="none" strike="noStrike" kern="0" cap="none" spc="-20" normalizeH="0" baseline="0" noProof="0" dirty="0">
                <a:ln>
                  <a:noFill/>
                </a:ln>
                <a:solidFill>
                  <a:srgbClr val="FFFFFF"/>
                </a:solidFill>
                <a:effectLst/>
                <a:uLnTx/>
                <a:uFillTx/>
                <a:latin typeface="Calibri"/>
                <a:ea typeface="+mn-ea"/>
                <a:cs typeface="Calibri"/>
              </a:rPr>
              <a:t>TranSystems</a:t>
            </a:r>
            <a:r>
              <a:rPr kumimoji="0" lang="en-US" i="0" u="none" strike="noStrike" kern="0" cap="none" spc="50" normalizeH="0" baseline="0" noProof="0" dirty="0">
                <a:ln>
                  <a:noFill/>
                </a:ln>
                <a:solidFill>
                  <a:srgbClr val="FFFFFF"/>
                </a:solidFill>
                <a:effectLst/>
                <a:uLnTx/>
                <a:uFillTx/>
                <a:latin typeface="Calibri"/>
                <a:ea typeface="+mn-ea"/>
                <a:cs typeface="Calibri"/>
              </a:rPr>
              <a:t> </a:t>
            </a:r>
            <a:r>
              <a:rPr kumimoji="0" lang="en-US" i="0" u="none" strike="noStrike" kern="0" cap="none" spc="-10" normalizeH="0" baseline="0" noProof="0" dirty="0">
                <a:ln>
                  <a:noFill/>
                </a:ln>
                <a:solidFill>
                  <a:srgbClr val="FFFFFF"/>
                </a:solidFill>
                <a:effectLst/>
                <a:uLnTx/>
                <a:uFillTx/>
                <a:latin typeface="Calibri"/>
                <a:ea typeface="+mn-ea"/>
                <a:cs typeface="Calibri"/>
              </a:rPr>
              <a:t>Corporation</a:t>
            </a:r>
            <a:endParaRPr kumimoji="0" lang="en-US" i="0" u="none" strike="noStrike" kern="0" cap="none" spc="0" normalizeH="0" baseline="0" noProof="0" dirty="0">
              <a:ln>
                <a:noFill/>
              </a:ln>
              <a:solidFill>
                <a:sysClr val="windowText" lastClr="000000"/>
              </a:solidFill>
              <a:effectLst/>
              <a:uLnTx/>
              <a:uFillTx/>
              <a:latin typeface="Calibri"/>
              <a:ea typeface="+mn-ea"/>
              <a:cs typeface="Calibri"/>
            </a:endParaRPr>
          </a:p>
        </p:txBody>
      </p:sp>
    </p:spTree>
    <p:extLst>
      <p:ext uri="{BB962C8B-B14F-4D97-AF65-F5344CB8AC3E}">
        <p14:creationId xmlns:p14="http://schemas.microsoft.com/office/powerpoint/2010/main" val="30949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C731-FD48-41BA-A7EC-EDCE3991D6C8}"/>
              </a:ext>
            </a:extLst>
          </p:cNvPr>
          <p:cNvSpPr>
            <a:spLocks noGrp="1"/>
          </p:cNvSpPr>
          <p:nvPr>
            <p:ph type="title"/>
          </p:nvPr>
        </p:nvSpPr>
        <p:spPr/>
        <p:txBody>
          <a:bodyPr/>
          <a:lstStyle/>
          <a:p>
            <a:r>
              <a:rPr lang="en-US" sz="4400" b="1" dirty="0">
                <a:latin typeface="Calibri"/>
                <a:cs typeface="Calibri"/>
              </a:rPr>
              <a:t>General</a:t>
            </a:r>
            <a:r>
              <a:rPr lang="en-US" sz="4400" b="1" spc="-95" dirty="0">
                <a:latin typeface="Calibri"/>
                <a:cs typeface="Calibri"/>
              </a:rPr>
              <a:t> </a:t>
            </a:r>
            <a:r>
              <a:rPr lang="en-US" sz="4400" b="1" dirty="0">
                <a:latin typeface="Calibri"/>
                <a:cs typeface="Calibri"/>
              </a:rPr>
              <a:t>Engineering</a:t>
            </a:r>
            <a:r>
              <a:rPr lang="en-US" sz="4400" b="1" spc="-100" dirty="0">
                <a:latin typeface="Calibri"/>
                <a:cs typeface="Calibri"/>
              </a:rPr>
              <a:t> </a:t>
            </a:r>
            <a:r>
              <a:rPr lang="en-US" sz="4400" b="1" dirty="0">
                <a:latin typeface="Calibri"/>
                <a:cs typeface="Calibri"/>
              </a:rPr>
              <a:t>Consultant</a:t>
            </a:r>
            <a:r>
              <a:rPr lang="en-US" sz="4400" b="1" spc="-90" dirty="0">
                <a:latin typeface="Calibri"/>
                <a:cs typeface="Calibri"/>
              </a:rPr>
              <a:t> </a:t>
            </a:r>
            <a:r>
              <a:rPr lang="en-US" sz="4400" b="1" spc="-10" dirty="0">
                <a:latin typeface="Calibri"/>
                <a:cs typeface="Calibri"/>
              </a:rPr>
              <a:t>Services</a:t>
            </a:r>
            <a:endParaRPr lang="en-US" dirty="0"/>
          </a:p>
        </p:txBody>
      </p:sp>
      <p:sp>
        <p:nvSpPr>
          <p:cNvPr id="3" name="Content Placeholder 2">
            <a:extLst>
              <a:ext uri="{FF2B5EF4-FFF2-40B4-BE49-F238E27FC236}">
                <a16:creationId xmlns:a16="http://schemas.microsoft.com/office/drawing/2014/main" id="{215E5FAA-F02A-46A4-9795-6B86D10CE1A7}"/>
              </a:ext>
            </a:extLst>
          </p:cNvPr>
          <p:cNvSpPr>
            <a:spLocks noGrp="1"/>
          </p:cNvSpPr>
          <p:nvPr>
            <p:ph idx="1"/>
          </p:nvPr>
        </p:nvSpPr>
        <p:spPr/>
        <p:txBody>
          <a:bodyPr/>
          <a:lstStyle/>
          <a:p>
            <a:pPr marL="355600" marR="0" lvl="0" indent="-342900" defTabSz="914400" eaLnBrk="1" fontAlgn="auto" latinLnBrk="0" hangingPunct="1">
              <a:lnSpc>
                <a:spcPct val="100000"/>
              </a:lnSpc>
              <a:spcBef>
                <a:spcPts val="725"/>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Recently</a:t>
            </a:r>
            <a:r>
              <a:rPr kumimoji="0" lang="en-US" sz="2000" b="0" i="0" u="none" strike="noStrike" kern="0" cap="none" spc="-1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Executed</a:t>
            </a:r>
            <a:r>
              <a:rPr kumimoji="0" lang="en-US" sz="2000" b="0" i="0" u="none" strike="noStrike" kern="0" cap="none" spc="-85"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Task</a:t>
            </a:r>
            <a:r>
              <a:rPr kumimoji="0" lang="en-US" sz="2000" b="0" i="0" u="none" strike="noStrike" kern="0" cap="none" spc="-8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Orders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65"/>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Blue</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Line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O’Hare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Harlem</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Bus</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Bridge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Reconstruction:</a:t>
            </a:r>
            <a:r>
              <a:rPr kumimoji="0" lang="en-US" sz="2000" b="0" i="0" u="none" strike="noStrike" kern="0" cap="none" spc="20" normalizeH="0" baseline="0" noProof="0" dirty="0">
                <a:ln>
                  <a:noFill/>
                </a:ln>
                <a:solidFill>
                  <a:srgbClr val="FFFFFF"/>
                </a:solidFill>
                <a:effectLst/>
                <a:uLnTx/>
                <a:uFillTx/>
                <a:latin typeface="Calibri"/>
                <a:cs typeface="Calibri"/>
              </a:rPr>
              <a:t> </a:t>
            </a:r>
            <a:endParaRPr kumimoji="0" lang="en-US" sz="2000" b="0" i="0" u="none" strike="noStrike" kern="0" cap="none" spc="-20" normalizeH="0" baseline="0" noProof="0" dirty="0">
              <a:ln>
                <a:noFill/>
              </a:ln>
              <a:solidFill>
                <a:srgbClr val="FFFFFF"/>
              </a:solidFill>
              <a:effectLst/>
              <a:uLnTx/>
              <a:uFillTx/>
              <a:latin typeface="Calibri"/>
              <a:cs typeface="Calibri"/>
            </a:endParaRPr>
          </a:p>
          <a:p>
            <a:pPr marL="756285" marR="0" lvl="1" indent="-287020" defTabSz="914400" eaLnBrk="1" fontAlgn="auto" latinLnBrk="0" hangingPunct="1">
              <a:lnSpc>
                <a:spcPct val="100000"/>
              </a:lnSpc>
              <a:spcBef>
                <a:spcPts val="465"/>
              </a:spcBef>
              <a:spcAft>
                <a:spcPts val="0"/>
              </a:spcAft>
              <a:buClrTx/>
              <a:buSzTx/>
              <a:buFont typeface="Arial"/>
              <a:buChar char="–"/>
              <a:tabLst>
                <a:tab pos="756285" algn="l"/>
                <a:tab pos="756920" algn="l"/>
              </a:tabLst>
              <a:defRPr/>
            </a:pPr>
            <a:r>
              <a:rPr lang="en-US" sz="2000" kern="0" spc="-20" dirty="0">
                <a:solidFill>
                  <a:srgbClr val="FFFFFF"/>
                </a:solidFill>
                <a:latin typeface="Calibri"/>
                <a:cs typeface="Calibri"/>
              </a:rPr>
              <a:t>Commitment 38.04%</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34"/>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Blue</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Line</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Congress</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Morgan</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Substation</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&amp;</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Racine</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Station</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ASAP:</a:t>
            </a:r>
            <a:r>
              <a:rPr kumimoji="0" lang="en-US" sz="2000" b="0" i="0" u="none" strike="noStrike" kern="0" cap="none" spc="-35" normalizeH="0" baseline="0" noProof="0" dirty="0">
                <a:ln>
                  <a:noFill/>
                </a:ln>
                <a:solidFill>
                  <a:srgbClr val="FFFFFF"/>
                </a:solidFill>
                <a:effectLst/>
                <a:uLnTx/>
                <a:uFillTx/>
                <a:latin typeface="Calibri"/>
                <a:cs typeface="Calibri"/>
              </a:rPr>
              <a:t> </a:t>
            </a:r>
            <a:endParaRPr kumimoji="0" lang="en-US" sz="2000" b="0" i="0" u="none" strike="noStrike" kern="0" cap="none" spc="-20" normalizeH="0" baseline="0" noProof="0" dirty="0">
              <a:ln>
                <a:noFill/>
              </a:ln>
              <a:solidFill>
                <a:srgbClr val="FFFFFF"/>
              </a:solidFill>
              <a:effectLst/>
              <a:uLnTx/>
              <a:uFillTx/>
              <a:latin typeface="Calibri"/>
              <a:cs typeface="Calibri"/>
            </a:endParaRPr>
          </a:p>
          <a:p>
            <a:pPr marL="756285" marR="0" lvl="1" indent="-287020" defTabSz="914400" eaLnBrk="1" fontAlgn="auto" latinLnBrk="0" hangingPunct="1">
              <a:lnSpc>
                <a:spcPct val="100000"/>
              </a:lnSpc>
              <a:spcBef>
                <a:spcPts val="434"/>
              </a:spcBef>
              <a:spcAft>
                <a:spcPts val="0"/>
              </a:spcAft>
              <a:buClrTx/>
              <a:buSzTx/>
              <a:buFont typeface="Arial"/>
              <a:buChar char="–"/>
              <a:tabLst>
                <a:tab pos="756285" algn="l"/>
                <a:tab pos="756920" algn="l"/>
              </a:tabLst>
              <a:defRPr/>
            </a:pPr>
            <a:r>
              <a:rPr lang="en-US" sz="2000" kern="0" spc="-20" dirty="0">
                <a:solidFill>
                  <a:srgbClr val="FFFFFF"/>
                </a:solidFill>
                <a:latin typeface="Calibri"/>
                <a:cs typeface="Calibri"/>
              </a:rPr>
              <a:t>Committed 29.04%</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3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Blue</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Line</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Congress</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20" normalizeH="0" baseline="0" noProof="0" dirty="0">
                <a:ln>
                  <a:noFill/>
                </a:ln>
                <a:solidFill>
                  <a:srgbClr val="FFFFFF"/>
                </a:solidFill>
                <a:effectLst/>
                <a:uLnTx/>
                <a:uFillTx/>
                <a:latin typeface="Calibri"/>
                <a:cs typeface="Calibri"/>
              </a:rPr>
              <a:t> Track </a:t>
            </a:r>
            <a:r>
              <a:rPr kumimoji="0" lang="en-US" sz="2000" b="0" i="0" u="none" strike="noStrike" kern="0" cap="none" spc="0" normalizeH="0" baseline="0" noProof="0" dirty="0">
                <a:ln>
                  <a:noFill/>
                </a:ln>
                <a:solidFill>
                  <a:srgbClr val="FFFFFF"/>
                </a:solidFill>
                <a:effectLst/>
                <a:uLnTx/>
                <a:uFillTx/>
                <a:latin typeface="Calibri"/>
                <a:cs typeface="Calibri"/>
              </a:rPr>
              <a:t>Improvements:</a:t>
            </a:r>
            <a:r>
              <a:rPr kumimoji="0" lang="en-US" sz="2000" b="0" i="0" u="none" strike="noStrike" kern="0" cap="none" spc="350" normalizeH="0" baseline="0" noProof="0" dirty="0">
                <a:ln>
                  <a:noFill/>
                </a:ln>
                <a:solidFill>
                  <a:srgbClr val="FFFFFF"/>
                </a:solidFill>
                <a:effectLst/>
                <a:uLnTx/>
                <a:uFillTx/>
                <a:latin typeface="Calibri"/>
                <a:cs typeface="Calibri"/>
              </a:rPr>
              <a:t> </a:t>
            </a:r>
            <a:endParaRPr kumimoji="0" lang="en-US" sz="2000" b="0" i="0" u="none" strike="noStrike" kern="0" cap="none" spc="-20" normalizeH="0" baseline="0" noProof="0" dirty="0">
              <a:ln>
                <a:noFill/>
              </a:ln>
              <a:solidFill>
                <a:srgbClr val="FFFFFF"/>
              </a:solidFill>
              <a:effectLst/>
              <a:uLnTx/>
              <a:uFillTx/>
              <a:latin typeface="Calibri"/>
              <a:cs typeface="Calibri"/>
            </a:endParaRPr>
          </a:p>
          <a:p>
            <a:pPr marL="756285" marR="0" lvl="1" indent="-287020" defTabSz="914400" eaLnBrk="1" fontAlgn="auto" latinLnBrk="0" hangingPunct="1">
              <a:lnSpc>
                <a:spcPct val="100000"/>
              </a:lnSpc>
              <a:spcBef>
                <a:spcPts val="430"/>
              </a:spcBef>
              <a:spcAft>
                <a:spcPts val="0"/>
              </a:spcAft>
              <a:buClrTx/>
              <a:buSzTx/>
              <a:buFont typeface="Arial"/>
              <a:buChar char="–"/>
              <a:tabLst>
                <a:tab pos="756285" algn="l"/>
                <a:tab pos="756920" algn="l"/>
              </a:tabLst>
              <a:defRPr/>
            </a:pPr>
            <a:r>
              <a:rPr lang="en-US" sz="2000" kern="0" spc="-20" dirty="0">
                <a:solidFill>
                  <a:srgbClr val="FFFFFF"/>
                </a:solidFill>
                <a:latin typeface="Calibri"/>
                <a:cs typeface="Calibri"/>
              </a:rPr>
              <a:t>Committed 27.82%</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34"/>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Blue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Line</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Logan</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California</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ASAP:</a:t>
            </a:r>
            <a:r>
              <a:rPr kumimoji="0" lang="en-US" sz="2000" b="0" i="0" u="none" strike="noStrike" kern="0" cap="none" spc="-35" normalizeH="0" baseline="0" noProof="0" dirty="0">
                <a:ln>
                  <a:noFill/>
                </a:ln>
                <a:solidFill>
                  <a:srgbClr val="FFFFFF"/>
                </a:solidFill>
                <a:effectLst/>
                <a:uLnTx/>
                <a:uFillTx/>
                <a:latin typeface="Calibri"/>
                <a:cs typeface="Calibri"/>
              </a:rPr>
              <a:t> </a:t>
            </a:r>
            <a:endParaRPr kumimoji="0" lang="en-US" sz="2000" b="0" i="0" u="none" strike="noStrike" kern="0" cap="none" spc="-20" normalizeH="0" baseline="0" noProof="0" dirty="0">
              <a:ln>
                <a:noFill/>
              </a:ln>
              <a:solidFill>
                <a:srgbClr val="FFFFFF"/>
              </a:solidFill>
              <a:effectLst/>
              <a:uLnTx/>
              <a:uFillTx/>
              <a:latin typeface="Calibri"/>
              <a:cs typeface="Calibri"/>
            </a:endParaRPr>
          </a:p>
          <a:p>
            <a:pPr marL="756285" marR="0" lvl="1" indent="-287020" defTabSz="914400" eaLnBrk="1" fontAlgn="auto" latinLnBrk="0" hangingPunct="1">
              <a:lnSpc>
                <a:spcPct val="100000"/>
              </a:lnSpc>
              <a:spcBef>
                <a:spcPts val="434"/>
              </a:spcBef>
              <a:spcAft>
                <a:spcPts val="0"/>
              </a:spcAft>
              <a:buClrTx/>
              <a:buSzTx/>
              <a:buFont typeface="Arial"/>
              <a:buChar char="–"/>
              <a:tabLst>
                <a:tab pos="756285" algn="l"/>
                <a:tab pos="756920" algn="l"/>
              </a:tabLst>
              <a:defRPr/>
            </a:pPr>
            <a:r>
              <a:rPr lang="en-US" sz="2000" kern="0" spc="-20" dirty="0">
                <a:solidFill>
                  <a:srgbClr val="FFFFFF"/>
                </a:solidFill>
                <a:latin typeface="Calibri"/>
                <a:cs typeface="Calibri"/>
              </a:rPr>
              <a:t>Committed 35.58%</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3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Blue</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Line</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O’Hare</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Montrose</a:t>
            </a:r>
            <a:r>
              <a:rPr kumimoji="0" lang="en-US" sz="2000" b="0" i="0" u="none" strike="noStrike" kern="0" cap="none" spc="-2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ASAP:</a:t>
            </a:r>
            <a:r>
              <a:rPr kumimoji="0" lang="en-US" sz="2000" b="0" i="0" u="none" strike="noStrike" kern="0" cap="none" spc="-25" normalizeH="0" baseline="0" noProof="0" dirty="0">
                <a:ln>
                  <a:noFill/>
                </a:ln>
                <a:solidFill>
                  <a:srgbClr val="FFFFFF"/>
                </a:solidFill>
                <a:effectLst/>
                <a:uLnTx/>
                <a:uFillTx/>
                <a:latin typeface="Calibri"/>
                <a:cs typeface="Calibri"/>
              </a:rPr>
              <a:t> </a:t>
            </a:r>
            <a:endParaRPr kumimoji="0" lang="en-US" sz="2000" b="0" i="0" u="none" strike="noStrike" kern="0" cap="none" spc="-20" normalizeH="0" baseline="0" noProof="0" dirty="0">
              <a:ln>
                <a:noFill/>
              </a:ln>
              <a:solidFill>
                <a:srgbClr val="FFFFFF"/>
              </a:solidFill>
              <a:effectLst/>
              <a:uLnTx/>
              <a:uFillTx/>
              <a:latin typeface="Calibri"/>
              <a:cs typeface="Calibri"/>
            </a:endParaRPr>
          </a:p>
          <a:p>
            <a:pPr marL="756285" marR="0" lvl="1" indent="-287020" defTabSz="914400" eaLnBrk="1" fontAlgn="auto" latinLnBrk="0" hangingPunct="1">
              <a:lnSpc>
                <a:spcPct val="100000"/>
              </a:lnSpc>
              <a:spcBef>
                <a:spcPts val="430"/>
              </a:spcBef>
              <a:spcAft>
                <a:spcPts val="0"/>
              </a:spcAft>
              <a:buClrTx/>
              <a:buSzTx/>
              <a:buFont typeface="Arial"/>
              <a:buChar char="–"/>
              <a:tabLst>
                <a:tab pos="756285" algn="l"/>
                <a:tab pos="756920" algn="l"/>
              </a:tabLst>
              <a:defRPr/>
            </a:pPr>
            <a:r>
              <a:rPr lang="en-US" sz="2000" kern="0" spc="-20" dirty="0">
                <a:solidFill>
                  <a:srgbClr val="FFFFFF"/>
                </a:solidFill>
                <a:latin typeface="Calibri"/>
                <a:cs typeface="Calibri"/>
              </a:rPr>
              <a:t>Goal 30%</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34"/>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Blue</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Line</a:t>
            </a:r>
            <a:r>
              <a:rPr kumimoji="0" lang="en-US" sz="2000" b="0" i="0" u="none" strike="noStrike" kern="0" cap="none" spc="-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Congress</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Des</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Plaines</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Yard</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Improvements:</a:t>
            </a:r>
            <a:r>
              <a:rPr kumimoji="0" lang="en-US" sz="2000" b="0" i="0" u="none" strike="noStrike" kern="0" cap="none" spc="-45" normalizeH="0" baseline="0" noProof="0" dirty="0">
                <a:ln>
                  <a:noFill/>
                </a:ln>
                <a:solidFill>
                  <a:srgbClr val="FFFFFF"/>
                </a:solidFill>
                <a:effectLst/>
                <a:uLnTx/>
                <a:uFillTx/>
                <a:latin typeface="Calibri"/>
                <a:cs typeface="Calibri"/>
              </a:rPr>
              <a:t> </a:t>
            </a:r>
            <a:endParaRPr kumimoji="0" lang="en-US" sz="2000" b="0" i="0" u="none" strike="noStrike" kern="0" cap="none" spc="-20" normalizeH="0" baseline="0" noProof="0" dirty="0">
              <a:ln>
                <a:noFill/>
              </a:ln>
              <a:solidFill>
                <a:srgbClr val="FFFFFF"/>
              </a:solidFill>
              <a:effectLst/>
              <a:uLnTx/>
              <a:uFillTx/>
              <a:latin typeface="Calibri"/>
              <a:cs typeface="Calibri"/>
            </a:endParaRPr>
          </a:p>
          <a:p>
            <a:pPr marL="756285" marR="0" lvl="1" indent="-287020" defTabSz="914400" eaLnBrk="1" fontAlgn="auto" latinLnBrk="0" hangingPunct="1">
              <a:lnSpc>
                <a:spcPct val="100000"/>
              </a:lnSpc>
              <a:spcBef>
                <a:spcPts val="434"/>
              </a:spcBef>
              <a:spcAft>
                <a:spcPts val="0"/>
              </a:spcAft>
              <a:buClrTx/>
              <a:buSzTx/>
              <a:buFont typeface="Arial"/>
              <a:buChar char="–"/>
              <a:tabLst>
                <a:tab pos="756285" algn="l"/>
                <a:tab pos="756920" algn="l"/>
              </a:tabLst>
              <a:defRPr/>
            </a:pPr>
            <a:r>
              <a:rPr lang="en-US" sz="2000" kern="0" spc="-20" dirty="0">
                <a:solidFill>
                  <a:srgbClr val="FFFFFF"/>
                </a:solidFill>
                <a:latin typeface="Calibri"/>
                <a:cs typeface="Calibri"/>
              </a:rPr>
              <a:t>Committed 29.88%</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endParaRPr lang="en-US" dirty="0"/>
          </a:p>
        </p:txBody>
      </p:sp>
    </p:spTree>
    <p:extLst>
      <p:ext uri="{BB962C8B-B14F-4D97-AF65-F5344CB8AC3E}">
        <p14:creationId xmlns:p14="http://schemas.microsoft.com/office/powerpoint/2010/main" val="24024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6085-76A3-445E-A61A-166689A2E909}"/>
              </a:ext>
            </a:extLst>
          </p:cNvPr>
          <p:cNvSpPr>
            <a:spLocks noGrp="1"/>
          </p:cNvSpPr>
          <p:nvPr>
            <p:ph type="title"/>
          </p:nvPr>
        </p:nvSpPr>
        <p:spPr/>
        <p:txBody>
          <a:bodyPr>
            <a:normAutofit fontScale="90000"/>
          </a:bodyPr>
          <a:lstStyle/>
          <a:p>
            <a:r>
              <a:rPr lang="en-US" dirty="0"/>
              <a:t>Small Business Enterprise – SBE/GEC</a:t>
            </a:r>
          </a:p>
        </p:txBody>
      </p:sp>
      <p:sp>
        <p:nvSpPr>
          <p:cNvPr id="3" name="Content Placeholder 2">
            <a:extLst>
              <a:ext uri="{FF2B5EF4-FFF2-40B4-BE49-F238E27FC236}">
                <a16:creationId xmlns:a16="http://schemas.microsoft.com/office/drawing/2014/main" id="{EB5CED21-9FFF-4E1F-97EA-FFB2B67E3B91}"/>
              </a:ext>
            </a:extLst>
          </p:cNvPr>
          <p:cNvSpPr>
            <a:spLocks noGrp="1"/>
          </p:cNvSpPr>
          <p:nvPr>
            <p:ph sz="half" idx="1"/>
          </p:nvPr>
        </p:nvSpPr>
        <p:spPr/>
        <p:txBody>
          <a:bodyPr/>
          <a:lstStyle/>
          <a:p>
            <a:pPr marL="355600" marR="0" lvl="0" indent="-342900" defTabSz="914400" eaLnBrk="1" fontAlgn="auto" latinLnBrk="0" hangingPunct="1">
              <a:lnSpc>
                <a:spcPct val="100000"/>
              </a:lnSpc>
              <a:spcBef>
                <a:spcPts val="700"/>
              </a:spcBef>
              <a:spcAft>
                <a:spcPts val="0"/>
              </a:spcAft>
              <a:buClrTx/>
              <a:buSzTx/>
              <a:buFont typeface="Arial"/>
              <a:buChar char="•"/>
              <a:tabLst>
                <a:tab pos="354965" algn="l"/>
                <a:tab pos="355600" algn="l"/>
              </a:tabLst>
              <a:defRPr/>
            </a:pPr>
            <a:r>
              <a:rPr kumimoji="0" lang="en-US" sz="2400" b="0" i="0" u="none" strike="noStrike" kern="0" cap="none" spc="0" normalizeH="0" baseline="0" noProof="0" dirty="0">
                <a:ln>
                  <a:noFill/>
                </a:ln>
                <a:solidFill>
                  <a:srgbClr val="FFFFFF"/>
                </a:solidFill>
                <a:effectLst/>
                <a:uLnTx/>
                <a:uFillTx/>
                <a:latin typeface="Calibri"/>
                <a:cs typeface="Calibri"/>
              </a:rPr>
              <a:t>Surveying</a:t>
            </a:r>
            <a:r>
              <a:rPr kumimoji="0" lang="en-US" sz="2400" b="0" i="0" u="none" strike="noStrike" kern="0" cap="none" spc="-70"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(Category</a:t>
            </a:r>
            <a:r>
              <a:rPr kumimoji="0" lang="en-US" sz="2400" b="0" i="0" u="none" strike="noStrike" kern="0" cap="none" spc="-70" normalizeH="0" baseline="0" noProof="0" dirty="0">
                <a:ln>
                  <a:noFill/>
                </a:ln>
                <a:solidFill>
                  <a:srgbClr val="FFFFFF"/>
                </a:solidFill>
                <a:effectLst/>
                <a:uLnTx/>
                <a:uFillTx/>
                <a:latin typeface="Calibri"/>
                <a:cs typeface="Calibri"/>
              </a:rPr>
              <a:t> </a:t>
            </a:r>
            <a:r>
              <a:rPr kumimoji="0" lang="en-US" sz="2400" b="0" i="0" u="none" strike="noStrike" kern="0" cap="none" spc="-25" normalizeH="0" baseline="0" noProof="0" dirty="0">
                <a:ln>
                  <a:noFill/>
                </a:ln>
                <a:solidFill>
                  <a:srgbClr val="FFFFFF"/>
                </a:solidFill>
                <a:effectLst/>
                <a:uLnTx/>
                <a:uFillTx/>
                <a:latin typeface="Calibri"/>
                <a:cs typeface="Calibri"/>
              </a:rPr>
              <a:t>1)</a:t>
            </a:r>
            <a:endParaRPr kumimoji="0" lang="en-US" sz="2400" b="0" i="0" u="none" strike="noStrike" kern="0" cap="none" spc="0" normalizeH="0" baseline="0" noProof="0" dirty="0">
              <a:ln>
                <a:noFill/>
              </a:ln>
              <a:solidFill>
                <a:sysClr val="windowText" lastClr="000000"/>
              </a:solidFill>
              <a:effectLst/>
              <a:uLnTx/>
              <a:uFillTx/>
              <a:latin typeface="Calibri"/>
              <a:cs typeface="Calibri"/>
            </a:endParaRPr>
          </a:p>
          <a:p>
            <a:pPr marL="756285" marR="630555" lvl="1" indent="-287020" defTabSz="914400" eaLnBrk="1" fontAlgn="auto" latinLnBrk="0" hangingPunct="1">
              <a:lnSpc>
                <a:spcPct val="100000"/>
              </a:lnSpc>
              <a:spcBef>
                <a:spcPts val="509"/>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American</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Surveying</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50" normalizeH="0" baseline="0" noProof="0" dirty="0">
                <a:ln>
                  <a:noFill/>
                </a:ln>
                <a:solidFill>
                  <a:srgbClr val="FFFFFF"/>
                </a:solidFill>
                <a:effectLst/>
                <a:uLnTx/>
                <a:uFillTx/>
                <a:latin typeface="Calibri"/>
                <a:cs typeface="Calibri"/>
              </a:rPr>
              <a:t>&amp; </a:t>
            </a:r>
            <a:r>
              <a:rPr kumimoji="0" lang="en-US" sz="2000" b="0" i="0" u="none" strike="noStrike" kern="0" cap="none" spc="-10" normalizeH="0" baseline="0" noProof="0" dirty="0">
                <a:ln>
                  <a:noFill/>
                </a:ln>
                <a:solidFill>
                  <a:srgbClr val="FFFFFF"/>
                </a:solidFill>
                <a:effectLst/>
                <a:uLnTx/>
                <a:uFillTx/>
                <a:latin typeface="Calibri"/>
                <a:cs typeface="Calibri"/>
              </a:rPr>
              <a:t>Engineering</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Atlas</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Engineering</a:t>
            </a:r>
            <a:r>
              <a:rPr kumimoji="0" lang="en-US" sz="2000" b="0" i="0" u="none" strike="noStrike" kern="0" cap="none" spc="-7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Group</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The</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Roderick</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Group</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550"/>
              </a:spcBef>
              <a:spcAft>
                <a:spcPts val="0"/>
              </a:spcAft>
              <a:buClrTx/>
              <a:buSzTx/>
              <a:buFont typeface="Arial"/>
              <a:buChar char="•"/>
              <a:tabLst>
                <a:tab pos="354965" algn="l"/>
                <a:tab pos="355600" algn="l"/>
              </a:tabLst>
              <a:defRPr/>
            </a:pPr>
            <a:r>
              <a:rPr kumimoji="0" lang="en-US" sz="2400" b="0" i="0" u="none" strike="noStrike" kern="0" cap="none" spc="0" normalizeH="0" baseline="0" noProof="0" dirty="0">
                <a:ln>
                  <a:noFill/>
                </a:ln>
                <a:solidFill>
                  <a:srgbClr val="FFFFFF"/>
                </a:solidFill>
                <a:effectLst/>
                <a:uLnTx/>
                <a:uFillTx/>
                <a:latin typeface="Calibri"/>
                <a:cs typeface="Calibri"/>
              </a:rPr>
              <a:t>Geotechnical</a:t>
            </a:r>
            <a:r>
              <a:rPr kumimoji="0" lang="en-US" sz="2400" b="0" i="0" u="none" strike="noStrike" kern="0" cap="none" spc="-80"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(Category</a:t>
            </a:r>
            <a:r>
              <a:rPr kumimoji="0" lang="en-US" sz="2400" b="0" i="0" u="none" strike="noStrike" kern="0" cap="none" spc="-100" normalizeH="0" baseline="0" noProof="0" dirty="0">
                <a:ln>
                  <a:noFill/>
                </a:ln>
                <a:solidFill>
                  <a:srgbClr val="FFFFFF"/>
                </a:solidFill>
                <a:effectLst/>
                <a:uLnTx/>
                <a:uFillTx/>
                <a:latin typeface="Calibri"/>
                <a:cs typeface="Calibri"/>
              </a:rPr>
              <a:t> </a:t>
            </a:r>
            <a:r>
              <a:rPr kumimoji="0" lang="en-US" sz="2400" b="0" i="0" u="none" strike="noStrike" kern="0" cap="none" spc="-25" normalizeH="0" baseline="0" noProof="0" dirty="0">
                <a:ln>
                  <a:noFill/>
                </a:ln>
                <a:solidFill>
                  <a:srgbClr val="FFFFFF"/>
                </a:solidFill>
                <a:effectLst/>
                <a:uLnTx/>
                <a:uFillTx/>
                <a:latin typeface="Calibri"/>
                <a:cs typeface="Calibri"/>
              </a:rPr>
              <a:t>2)</a:t>
            </a:r>
            <a:endParaRPr kumimoji="0" lang="en-US" sz="24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509"/>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Design</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Consulting</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Engineers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GSG </a:t>
            </a:r>
            <a:r>
              <a:rPr kumimoji="0" lang="en-US" sz="2000" b="0" i="0" u="none" strike="noStrike" kern="0" cap="none" spc="-10" normalizeH="0" baseline="0" noProof="0" dirty="0">
                <a:ln>
                  <a:noFill/>
                </a:ln>
                <a:solidFill>
                  <a:srgbClr val="FFFFFF"/>
                </a:solidFill>
                <a:effectLst/>
                <a:uLnTx/>
                <a:uFillTx/>
                <a:latin typeface="Calibri"/>
                <a:cs typeface="Calibri"/>
              </a:rPr>
              <a:t>Consultants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342900" defTabSz="914400" eaLnBrk="1" fontAlgn="auto" latinLnBrk="0" hangingPunct="1">
              <a:lnSpc>
                <a:spcPct val="100000"/>
              </a:lnSpc>
              <a:spcBef>
                <a:spcPts val="550"/>
              </a:spcBef>
              <a:spcAft>
                <a:spcPts val="0"/>
              </a:spcAft>
              <a:buClrTx/>
              <a:buSzTx/>
              <a:buFont typeface="Arial"/>
              <a:buChar char="•"/>
              <a:tabLst>
                <a:tab pos="354965" algn="l"/>
                <a:tab pos="355600" algn="l"/>
              </a:tabLst>
              <a:defRPr/>
            </a:pPr>
            <a:r>
              <a:rPr kumimoji="0" lang="en-US" sz="2400" b="0" i="0" u="none" strike="noStrike" kern="0" cap="none" spc="0" normalizeH="0" baseline="0" noProof="0" dirty="0">
                <a:ln>
                  <a:noFill/>
                </a:ln>
                <a:solidFill>
                  <a:srgbClr val="FFFFFF"/>
                </a:solidFill>
                <a:effectLst/>
                <a:uLnTx/>
                <a:uFillTx/>
                <a:latin typeface="Calibri"/>
                <a:cs typeface="Calibri"/>
              </a:rPr>
              <a:t>Architecture</a:t>
            </a:r>
            <a:r>
              <a:rPr kumimoji="0" lang="en-US" sz="2400" b="0" i="0" u="none" strike="noStrike" kern="0" cap="none" spc="-95"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(Category</a:t>
            </a:r>
            <a:r>
              <a:rPr kumimoji="0" lang="en-US" sz="2400" b="0" i="0" u="none" strike="noStrike" kern="0" cap="none" spc="-105" normalizeH="0" baseline="0" noProof="0" dirty="0">
                <a:ln>
                  <a:noFill/>
                </a:ln>
                <a:solidFill>
                  <a:srgbClr val="FFFFFF"/>
                </a:solidFill>
                <a:effectLst/>
                <a:uLnTx/>
                <a:uFillTx/>
                <a:latin typeface="Calibri"/>
                <a:cs typeface="Calibri"/>
              </a:rPr>
              <a:t> </a:t>
            </a:r>
            <a:r>
              <a:rPr kumimoji="0" lang="en-US" sz="2400" b="0" i="0" u="none" strike="noStrike" kern="0" cap="none" spc="-25" normalizeH="0" baseline="0" noProof="0" dirty="0">
                <a:ln>
                  <a:noFill/>
                </a:ln>
                <a:solidFill>
                  <a:srgbClr val="FFFFFF"/>
                </a:solidFill>
                <a:effectLst/>
                <a:uLnTx/>
                <a:uFillTx/>
                <a:latin typeface="Calibri"/>
                <a:cs typeface="Calibri"/>
              </a:rPr>
              <a:t>3)</a:t>
            </a:r>
            <a:endParaRPr kumimoji="0" lang="en-US" sz="24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505"/>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Altus </a:t>
            </a:r>
            <a:r>
              <a:rPr kumimoji="0" lang="en-US" sz="2000" b="0" i="0" u="none" strike="noStrike" kern="0" cap="none" spc="-20" normalizeH="0" baseline="0" noProof="0" dirty="0">
                <a:ln>
                  <a:noFill/>
                </a:ln>
                <a:solidFill>
                  <a:srgbClr val="FFFFFF"/>
                </a:solidFill>
                <a:effectLst/>
                <a:uLnTx/>
                <a:uFillTx/>
                <a:latin typeface="Calibri"/>
                <a:cs typeface="Calibri"/>
              </a:rPr>
              <a:t>Works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Muller</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&amp;</a:t>
            </a:r>
            <a:r>
              <a:rPr kumimoji="0" lang="en-US" sz="2000" b="0" i="0" u="none" strike="noStrike" kern="0" cap="none" spc="-1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Muller</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4"/>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Studio</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25" normalizeH="0" baseline="0" noProof="0" dirty="0">
                <a:ln>
                  <a:noFill/>
                </a:ln>
                <a:solidFill>
                  <a:srgbClr val="FFFFFF"/>
                </a:solidFill>
                <a:effectLst/>
                <a:uLnTx/>
                <a:uFillTx/>
                <a:latin typeface="Calibri"/>
                <a:cs typeface="Calibri"/>
              </a:rPr>
              <a:t>ARQ</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endParaRPr lang="en-US" dirty="0"/>
          </a:p>
        </p:txBody>
      </p:sp>
      <p:sp>
        <p:nvSpPr>
          <p:cNvPr id="4" name="Content Placeholder 3">
            <a:extLst>
              <a:ext uri="{FF2B5EF4-FFF2-40B4-BE49-F238E27FC236}">
                <a16:creationId xmlns:a16="http://schemas.microsoft.com/office/drawing/2014/main" id="{541A8AC3-46B9-4E3B-B349-56FFE1634DC5}"/>
              </a:ext>
            </a:extLst>
          </p:cNvPr>
          <p:cNvSpPr>
            <a:spLocks noGrp="1"/>
          </p:cNvSpPr>
          <p:nvPr>
            <p:ph sz="half" idx="2"/>
          </p:nvPr>
        </p:nvSpPr>
        <p:spPr/>
        <p:txBody>
          <a:bodyPr/>
          <a:lstStyle/>
          <a:p>
            <a:pPr marL="355600" marR="246379" lvl="0" indent="-342900" defTabSz="914400" eaLnBrk="1" fontAlgn="auto" latinLnBrk="0" hangingPunct="1">
              <a:lnSpc>
                <a:spcPct val="100000"/>
              </a:lnSpc>
              <a:spcBef>
                <a:spcPts val="100"/>
              </a:spcBef>
              <a:spcAft>
                <a:spcPts val="0"/>
              </a:spcAft>
              <a:buClrTx/>
              <a:buSzTx/>
              <a:buFont typeface="Arial"/>
              <a:buChar char="•"/>
              <a:tabLst>
                <a:tab pos="354965" algn="l"/>
                <a:tab pos="355600" algn="l"/>
              </a:tabLst>
              <a:defRPr/>
            </a:pPr>
            <a:r>
              <a:rPr kumimoji="0" lang="en-US" sz="2400" b="0" i="0" u="none" strike="noStrike" kern="0" cap="none" spc="0" normalizeH="0" baseline="0" noProof="0" dirty="0">
                <a:ln>
                  <a:noFill/>
                </a:ln>
                <a:solidFill>
                  <a:srgbClr val="FFFFFF"/>
                </a:solidFill>
                <a:effectLst/>
                <a:uLnTx/>
                <a:uFillTx/>
                <a:latin typeface="Calibri"/>
                <a:cs typeface="Calibri"/>
              </a:rPr>
              <a:t>7</a:t>
            </a:r>
            <a:r>
              <a:rPr kumimoji="0" lang="en-US" sz="2400" b="0" i="0" u="none" strike="noStrike" kern="0" cap="none" spc="-60"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SBE</a:t>
            </a:r>
            <a:r>
              <a:rPr kumimoji="0" lang="en-US" sz="2400" b="0" i="0" u="none" strike="noStrike" kern="0" cap="none" spc="-60"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contracts</a:t>
            </a:r>
            <a:r>
              <a:rPr kumimoji="0" lang="en-US" sz="2400" b="0" i="0" u="none" strike="noStrike" kern="0" cap="none" spc="-80"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awarded</a:t>
            </a:r>
            <a:r>
              <a:rPr kumimoji="0" lang="en-US" sz="2400" b="0" i="0" u="none" strike="noStrike" kern="0" cap="none" spc="-60" normalizeH="0" baseline="0" noProof="0" dirty="0">
                <a:ln>
                  <a:noFill/>
                </a:ln>
                <a:solidFill>
                  <a:srgbClr val="FFFFFF"/>
                </a:solidFill>
                <a:effectLst/>
                <a:uLnTx/>
                <a:uFillTx/>
                <a:latin typeface="Calibri"/>
                <a:cs typeface="Calibri"/>
              </a:rPr>
              <a:t> </a:t>
            </a:r>
            <a:r>
              <a:rPr kumimoji="0" lang="en-US" sz="2400" b="0" i="0" u="none" strike="noStrike" kern="0" cap="none" spc="-35" normalizeH="0" baseline="0" noProof="0" dirty="0">
                <a:ln>
                  <a:noFill/>
                </a:ln>
                <a:solidFill>
                  <a:srgbClr val="FFFFFF"/>
                </a:solidFill>
                <a:effectLst/>
                <a:uLnTx/>
                <a:uFillTx/>
                <a:latin typeface="Calibri"/>
                <a:cs typeface="Calibri"/>
              </a:rPr>
              <a:t>in </a:t>
            </a:r>
            <a:r>
              <a:rPr kumimoji="0" lang="en-US" sz="2400" b="0" i="0" u="none" strike="noStrike" kern="0" cap="none" spc="0" normalizeH="0" baseline="0" noProof="0" dirty="0">
                <a:ln>
                  <a:noFill/>
                </a:ln>
                <a:solidFill>
                  <a:srgbClr val="FFFFFF"/>
                </a:solidFill>
                <a:effectLst/>
                <a:uLnTx/>
                <a:uFillTx/>
                <a:latin typeface="Calibri"/>
                <a:cs typeface="Calibri"/>
              </a:rPr>
              <a:t>the</a:t>
            </a:r>
            <a:r>
              <a:rPr kumimoji="0" lang="en-US" sz="2400" b="0" i="0" u="none" strike="noStrike" kern="0" cap="none" spc="-20"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last</a:t>
            </a:r>
            <a:r>
              <a:rPr kumimoji="0" lang="en-US" sz="2400" b="0" i="0" u="none" strike="noStrike" kern="0" cap="none" spc="-25" normalizeH="0" baseline="0" noProof="0" dirty="0">
                <a:ln>
                  <a:noFill/>
                </a:ln>
                <a:solidFill>
                  <a:srgbClr val="FFFFFF"/>
                </a:solidFill>
                <a:effectLst/>
                <a:uLnTx/>
                <a:uFillTx/>
                <a:latin typeface="Calibri"/>
                <a:cs typeface="Calibri"/>
              </a:rPr>
              <a:t> </a:t>
            </a:r>
            <a:r>
              <a:rPr kumimoji="0" lang="en-US" sz="2400" b="0" i="0" u="none" strike="noStrike" kern="0" cap="none" spc="0" normalizeH="0" baseline="0" noProof="0" dirty="0">
                <a:ln>
                  <a:noFill/>
                </a:ln>
                <a:solidFill>
                  <a:srgbClr val="FFFFFF"/>
                </a:solidFill>
                <a:effectLst/>
                <a:uLnTx/>
                <a:uFillTx/>
                <a:latin typeface="Calibri"/>
                <a:cs typeface="Calibri"/>
              </a:rPr>
              <a:t>12</a:t>
            </a:r>
            <a:r>
              <a:rPr kumimoji="0" lang="en-US" sz="2400" b="0" i="0" u="none" strike="noStrike" kern="0" cap="none" spc="-15" normalizeH="0" baseline="0" noProof="0" dirty="0">
                <a:ln>
                  <a:noFill/>
                </a:ln>
                <a:solidFill>
                  <a:srgbClr val="FFFFFF"/>
                </a:solidFill>
                <a:effectLst/>
                <a:uLnTx/>
                <a:uFillTx/>
                <a:latin typeface="Calibri"/>
                <a:cs typeface="Calibri"/>
              </a:rPr>
              <a:t> </a:t>
            </a:r>
            <a:r>
              <a:rPr kumimoji="0" lang="en-US" sz="2400" b="0" i="0" u="none" strike="noStrike" kern="0" cap="none" spc="-10" normalizeH="0" baseline="0" noProof="0" dirty="0">
                <a:ln>
                  <a:noFill/>
                </a:ln>
                <a:solidFill>
                  <a:srgbClr val="FFFFFF"/>
                </a:solidFill>
                <a:effectLst/>
                <a:uLnTx/>
                <a:uFillTx/>
                <a:latin typeface="Calibri"/>
                <a:cs typeface="Calibri"/>
              </a:rPr>
              <a:t>months:</a:t>
            </a:r>
            <a:endParaRPr kumimoji="0" lang="en-US" sz="24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505"/>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Congress</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Lidar</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Survey</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Congress</a:t>
            </a:r>
            <a:r>
              <a:rPr kumimoji="0" lang="en-US" sz="2000" b="0" i="0" u="none" strike="noStrike" kern="0" cap="none" spc="-7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Geotechnical</a:t>
            </a:r>
            <a:r>
              <a:rPr kumimoji="0" lang="en-US" sz="2000" b="0" i="0" u="none" strike="noStrike" kern="0" cap="none" spc="-60" normalizeH="0" baseline="0" noProof="0" dirty="0">
                <a:ln>
                  <a:noFill/>
                </a:ln>
                <a:solidFill>
                  <a:srgbClr val="FFFFFF"/>
                </a:solidFill>
                <a:effectLst/>
                <a:uLnTx/>
                <a:uFillTx/>
                <a:latin typeface="Calibri"/>
                <a:cs typeface="Calibri"/>
              </a:rPr>
              <a:t> </a:t>
            </a:r>
            <a:r>
              <a:rPr kumimoji="0" lang="en-US" sz="2000" b="0" i="0" u="none" strike="noStrike" kern="0" cap="none" spc="-50" normalizeH="0" baseline="0" noProof="0" dirty="0">
                <a:ln>
                  <a:noFill/>
                </a:ln>
                <a:solidFill>
                  <a:srgbClr val="FFFFFF"/>
                </a:solidFill>
                <a:effectLst/>
                <a:uLnTx/>
                <a:uFillTx/>
                <a:latin typeface="Calibri"/>
                <a:cs typeface="Calibri"/>
              </a:rPr>
              <a:t>&amp;</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0" indent="0" defTabSz="914400" eaLnBrk="1" fontAlgn="auto" latinLnBrk="0" hangingPunct="1">
              <a:lnSpc>
                <a:spcPct val="100000"/>
              </a:lnSpc>
              <a:spcBef>
                <a:spcPts val="5"/>
              </a:spcBef>
              <a:spcAft>
                <a:spcPts val="0"/>
              </a:spcAft>
              <a:buClrTx/>
              <a:buSzTx/>
              <a:buFontTx/>
              <a:buNone/>
              <a:tabLst/>
              <a:defRPr/>
            </a:pPr>
            <a:r>
              <a:rPr kumimoji="0" lang="en-US" sz="2000" b="0" i="0" u="none" strike="noStrike" kern="0" cap="none" spc="-10" normalizeH="0" baseline="0" noProof="0" dirty="0">
                <a:ln>
                  <a:noFill/>
                </a:ln>
                <a:solidFill>
                  <a:srgbClr val="FFFFFF"/>
                </a:solidFill>
                <a:effectLst/>
                <a:uLnTx/>
                <a:uFillTx/>
                <a:latin typeface="Calibri"/>
                <a:cs typeface="Calibri"/>
              </a:rPr>
              <a:t>Environmental</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Investigations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Congress</a:t>
            </a:r>
            <a:r>
              <a:rPr kumimoji="0" lang="en-US" sz="2000" b="0" i="0" u="none" strike="noStrike" kern="0" cap="none" spc="-6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Site</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Survey</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Congress</a:t>
            </a:r>
            <a:r>
              <a:rPr kumimoji="0" lang="en-US" sz="2000" b="0" i="0" u="none" strike="noStrike" kern="0" cap="none" spc="-4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Utility</a:t>
            </a:r>
            <a:r>
              <a:rPr kumimoji="0" lang="en-US" sz="2000" b="0" i="0" u="none" strike="noStrike" kern="0" cap="none" spc="-1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&amp;</a:t>
            </a:r>
            <a:r>
              <a:rPr kumimoji="0" lang="en-US" sz="2000" b="0" i="0" u="none" strike="noStrike" kern="0" cap="none" spc="-2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Inspection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California</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ASAP</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Survey</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467359"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Kedzie</a:t>
            </a:r>
            <a:r>
              <a:rPr kumimoji="0" lang="en-US" sz="2000" b="0" i="0" u="none" strike="noStrike" kern="0" cap="none" spc="-4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Bus</a:t>
            </a:r>
            <a:r>
              <a:rPr kumimoji="0" lang="en-US" sz="2000" b="0" i="0" u="none" strike="noStrike" kern="0" cap="none" spc="-3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Garage</a:t>
            </a:r>
            <a:r>
              <a:rPr kumimoji="0" lang="en-US" sz="2000" b="0" i="0" u="none" strike="noStrike" kern="0" cap="none" spc="-35"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Repairs </a:t>
            </a:r>
            <a:r>
              <a:rPr kumimoji="0" lang="en-US" sz="2000" b="0" i="0" u="none" strike="noStrike" kern="0" cap="none" spc="0" normalizeH="0" baseline="0" noProof="0" dirty="0">
                <a:ln>
                  <a:noFill/>
                </a:ln>
                <a:solidFill>
                  <a:srgbClr val="FFFFFF"/>
                </a:solidFill>
                <a:effectLst/>
                <a:uLnTx/>
                <a:uFillTx/>
                <a:latin typeface="Calibri"/>
                <a:cs typeface="Calibri"/>
              </a:rPr>
              <a:t>Architecture</a:t>
            </a:r>
            <a:r>
              <a:rPr kumimoji="0" lang="en-US" sz="2000" b="0" i="0" u="none" strike="noStrike" kern="0" cap="none" spc="-8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Plans</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1" indent="-287020" defTabSz="914400" eaLnBrk="1" fontAlgn="auto" latinLnBrk="0" hangingPunct="1">
              <a:lnSpc>
                <a:spcPct val="100000"/>
              </a:lnSpc>
              <a:spcBef>
                <a:spcPts val="480"/>
              </a:spcBef>
              <a:spcAft>
                <a:spcPts val="0"/>
              </a:spcAft>
              <a:buClrTx/>
              <a:buSzTx/>
              <a:buFont typeface="Arial"/>
              <a:buChar char="–"/>
              <a:tabLst>
                <a:tab pos="756285" algn="l"/>
                <a:tab pos="756920" algn="l"/>
              </a:tabLst>
              <a:defRPr/>
            </a:pPr>
            <a:r>
              <a:rPr kumimoji="0" lang="en-US" sz="2000" b="0" i="0" u="none" strike="noStrike" kern="0" cap="none" spc="0" normalizeH="0" baseline="0" noProof="0" dirty="0">
                <a:ln>
                  <a:noFill/>
                </a:ln>
                <a:solidFill>
                  <a:srgbClr val="FFFFFF"/>
                </a:solidFill>
                <a:effectLst/>
                <a:uLnTx/>
                <a:uFillTx/>
                <a:latin typeface="Calibri"/>
                <a:cs typeface="Calibri"/>
              </a:rPr>
              <a:t>Forest</a:t>
            </a:r>
            <a:r>
              <a:rPr kumimoji="0" lang="en-US" sz="2000" b="0" i="0" u="none" strike="noStrike" kern="0" cap="none" spc="-5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Glen</a:t>
            </a:r>
            <a:r>
              <a:rPr kumimoji="0" lang="en-US" sz="2000" b="0" i="0" u="none" strike="noStrike" kern="0" cap="none" spc="-50"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Garage</a:t>
            </a:r>
            <a:r>
              <a:rPr kumimoji="0" lang="en-US" sz="2000" b="0" i="0" u="none" strike="noStrike" kern="0" cap="none" spc="-60" normalizeH="0" baseline="0" noProof="0" dirty="0">
                <a:ln>
                  <a:noFill/>
                </a:ln>
                <a:solidFill>
                  <a:srgbClr val="FFFFFF"/>
                </a:solidFill>
                <a:effectLst/>
                <a:uLnTx/>
                <a:uFillTx/>
                <a:latin typeface="Calibri"/>
                <a:cs typeface="Calibri"/>
              </a:rPr>
              <a:t> </a:t>
            </a:r>
            <a:r>
              <a:rPr kumimoji="0" lang="en-US" sz="2000" b="0" i="0" u="none" strike="noStrike" kern="0" cap="none" spc="-10" normalizeH="0" baseline="0" noProof="0" dirty="0">
                <a:ln>
                  <a:noFill/>
                </a:ln>
                <a:solidFill>
                  <a:srgbClr val="FFFFFF"/>
                </a:solidFill>
                <a:effectLst/>
                <a:uLnTx/>
                <a:uFillTx/>
                <a:latin typeface="Calibri"/>
                <a:cs typeface="Calibri"/>
              </a:rPr>
              <a:t>Demolition</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pPr marL="756285"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Calibri"/>
                <a:cs typeface="Calibri"/>
              </a:rPr>
              <a:t>Contract</a:t>
            </a:r>
            <a:r>
              <a:rPr kumimoji="0" lang="en-US" sz="2000" b="0" i="0" u="none" strike="noStrike" kern="0" cap="none" spc="-75" normalizeH="0" baseline="0" noProof="0" dirty="0">
                <a:ln>
                  <a:noFill/>
                </a:ln>
                <a:solidFill>
                  <a:srgbClr val="FFFFFF"/>
                </a:solidFill>
                <a:effectLst/>
                <a:uLnTx/>
                <a:uFillTx/>
                <a:latin typeface="Calibri"/>
                <a:cs typeface="Calibri"/>
              </a:rPr>
              <a:t> </a:t>
            </a:r>
            <a:r>
              <a:rPr kumimoji="0" lang="en-US" sz="2000" b="0" i="0" u="none" strike="noStrike" kern="0" cap="none" spc="0" normalizeH="0" baseline="0" noProof="0" dirty="0">
                <a:ln>
                  <a:noFill/>
                </a:ln>
                <a:solidFill>
                  <a:srgbClr val="FFFFFF"/>
                </a:solidFill>
                <a:effectLst/>
                <a:uLnTx/>
                <a:uFillTx/>
                <a:latin typeface="Calibri"/>
                <a:cs typeface="Calibri"/>
              </a:rPr>
              <a:t>Document</a:t>
            </a:r>
            <a:r>
              <a:rPr kumimoji="0" lang="en-US" sz="2000" b="0" i="0" u="none" strike="noStrike" kern="0" cap="none" spc="-85" normalizeH="0" baseline="0" noProof="0" dirty="0">
                <a:ln>
                  <a:noFill/>
                </a:ln>
                <a:solidFill>
                  <a:srgbClr val="FFFFFF"/>
                </a:solidFill>
                <a:effectLst/>
                <a:uLnTx/>
                <a:uFillTx/>
                <a:latin typeface="Calibri"/>
                <a:cs typeface="Calibri"/>
              </a:rPr>
              <a:t> </a:t>
            </a:r>
            <a:r>
              <a:rPr kumimoji="0" lang="en-US" sz="2000" b="0" i="0" u="none" strike="noStrike" kern="0" cap="none" spc="-20" normalizeH="0" baseline="0" noProof="0" dirty="0">
                <a:ln>
                  <a:noFill/>
                </a:ln>
                <a:solidFill>
                  <a:srgbClr val="FFFFFF"/>
                </a:solidFill>
                <a:effectLst/>
                <a:uLnTx/>
                <a:uFillTx/>
                <a:latin typeface="Calibri"/>
                <a:cs typeface="Calibri"/>
              </a:rPr>
              <a:t>Prep</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a:p>
            <a:endParaRPr lang="en-US" dirty="0"/>
          </a:p>
        </p:txBody>
      </p:sp>
    </p:spTree>
    <p:extLst>
      <p:ext uri="{BB962C8B-B14F-4D97-AF65-F5344CB8AC3E}">
        <p14:creationId xmlns:p14="http://schemas.microsoft.com/office/powerpoint/2010/main" val="353699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C45B-E1DF-4AB0-BC78-D907222F36B5}"/>
              </a:ext>
            </a:extLst>
          </p:cNvPr>
          <p:cNvSpPr>
            <a:spLocks noGrp="1"/>
          </p:cNvSpPr>
          <p:nvPr>
            <p:ph type="title"/>
          </p:nvPr>
        </p:nvSpPr>
        <p:spPr/>
        <p:txBody>
          <a:bodyPr/>
          <a:lstStyle/>
          <a:p>
            <a:r>
              <a:rPr lang="en-US" dirty="0"/>
              <a:t>Construction Management </a:t>
            </a:r>
          </a:p>
        </p:txBody>
      </p:sp>
      <p:sp>
        <p:nvSpPr>
          <p:cNvPr id="3" name="Content Placeholder 2">
            <a:extLst>
              <a:ext uri="{FF2B5EF4-FFF2-40B4-BE49-F238E27FC236}">
                <a16:creationId xmlns:a16="http://schemas.microsoft.com/office/drawing/2014/main" id="{F55E04F8-16C0-4319-9E66-512A57EE47F5}"/>
              </a:ext>
            </a:extLst>
          </p:cNvPr>
          <p:cNvSpPr>
            <a:spLocks noGrp="1"/>
          </p:cNvSpPr>
          <p:nvPr>
            <p:ph idx="1"/>
          </p:nvPr>
        </p:nvSpPr>
        <p:spPr>
          <a:xfrm>
            <a:off x="388883" y="1313793"/>
            <a:ext cx="7510162" cy="4906032"/>
          </a:xfrm>
        </p:spPr>
        <p:txBody>
          <a:bodyPr/>
          <a:lstStyle/>
          <a:p>
            <a:pPr marL="355600" marR="0" lvl="0" indent="-342900" defTabSz="914400" eaLnBrk="1" fontAlgn="auto" latinLnBrk="0" hangingPunct="1">
              <a:lnSpc>
                <a:spcPct val="100000"/>
              </a:lnSpc>
              <a:spcBef>
                <a:spcPts val="400"/>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Provides</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oversight</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management</a:t>
            </a:r>
            <a:r>
              <a:rPr kumimoji="0" lang="en-US" sz="2000" b="0" i="0" u="none" strike="noStrike" kern="0" cap="none" spc="-5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on</a:t>
            </a:r>
            <a:r>
              <a:rPr kumimoji="0" lang="en-US" sz="2000" b="0" i="0" u="none" strike="noStrike" kern="0" cap="none" spc="-50" normalizeH="0" baseline="0" noProof="0" dirty="0">
                <a:ln>
                  <a:noFill/>
                </a:ln>
                <a:solidFill>
                  <a:srgbClr val="FFFFFF"/>
                </a:solidFill>
                <a:effectLst/>
                <a:uLnTx/>
                <a:uFillTx/>
                <a:latin typeface="Segoe UI"/>
                <a:cs typeface="Segoe UI"/>
              </a:rPr>
              <a:t> </a:t>
            </a:r>
            <a:r>
              <a:rPr kumimoji="0" lang="en-US" sz="2000" b="0" i="0" u="none" strike="noStrike" kern="0" cap="none" spc="-20" normalizeH="0" baseline="0" noProof="0" dirty="0">
                <a:ln>
                  <a:noFill/>
                </a:ln>
                <a:solidFill>
                  <a:srgbClr val="FFFFFF"/>
                </a:solidFill>
                <a:effectLst/>
                <a:uLnTx/>
                <a:uFillTx/>
                <a:latin typeface="Segoe UI"/>
                <a:cs typeface="Segoe UI"/>
              </a:rPr>
              <a:t>CTA</a:t>
            </a:r>
            <a:r>
              <a:rPr kumimoji="0" lang="en-US" sz="2000" b="0" i="0" u="none" strike="noStrike" kern="0" cap="none" spc="-6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construction</a:t>
            </a:r>
            <a:r>
              <a:rPr kumimoji="0" lang="en-US" sz="2000" b="0" i="0" u="none" strike="noStrike" kern="0" cap="none" spc="-5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projects</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355600" marR="0" lvl="0" indent="-342900" defTabSz="914400" eaLnBrk="1" fontAlgn="auto" latinLnBrk="0" hangingPunct="1">
              <a:lnSpc>
                <a:spcPct val="100000"/>
              </a:lnSpc>
              <a:spcBef>
                <a:spcPts val="300"/>
              </a:spcBef>
              <a:spcAft>
                <a:spcPts val="0"/>
              </a:spcAft>
              <a:buClrTx/>
              <a:buSzTx/>
              <a:buFont typeface="Arial"/>
              <a:buChar char="•"/>
              <a:tabLst>
                <a:tab pos="354965" algn="l"/>
                <a:tab pos="355600" algn="l"/>
              </a:tabLst>
              <a:defRPr/>
            </a:pPr>
            <a:r>
              <a:rPr kumimoji="0" lang="en-US" sz="2000" b="0" i="0" u="none" strike="noStrike" kern="0" cap="none" spc="-40" normalizeH="0" baseline="0" noProof="0" dirty="0">
                <a:ln>
                  <a:noFill/>
                </a:ln>
                <a:solidFill>
                  <a:srgbClr val="FFFFFF"/>
                </a:solidFill>
                <a:effectLst/>
                <a:uLnTx/>
                <a:uFillTx/>
                <a:latin typeface="Segoe UI"/>
                <a:cs typeface="Segoe UI"/>
              </a:rPr>
              <a:t>Task</a:t>
            </a:r>
            <a:r>
              <a:rPr kumimoji="0" lang="en-US" sz="2000" b="0" i="0" u="none" strike="noStrike" kern="0" cap="none" spc="-6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order</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based</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contract</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with</a:t>
            </a:r>
            <a:r>
              <a:rPr kumimoji="0" lang="en-US" sz="2000" b="0" i="0" u="none" strike="noStrike" kern="0" cap="none" spc="-3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DBE</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goals</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355600" marR="0" lvl="0" indent="-342900" defTabSz="914400" eaLnBrk="1" fontAlgn="auto" latinLnBrk="0" hangingPunct="1">
              <a:lnSpc>
                <a:spcPct val="100000"/>
              </a:lnSpc>
              <a:spcBef>
                <a:spcPts val="300"/>
              </a:spcBef>
              <a:spcAft>
                <a:spcPts val="0"/>
              </a:spcAft>
              <a:buClrTx/>
              <a:buSzTx/>
              <a:buFont typeface="Arial"/>
              <a:buChar char="•"/>
              <a:tabLst>
                <a:tab pos="354965" algn="l"/>
                <a:tab pos="35560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10</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Pre-</a:t>
            </a:r>
            <a:r>
              <a:rPr kumimoji="0" lang="en-US" sz="2000" b="0" i="0" u="none" strike="noStrike" kern="0" cap="none" spc="0" normalizeH="0" baseline="0" noProof="0" dirty="0">
                <a:ln>
                  <a:noFill/>
                </a:ln>
                <a:solidFill>
                  <a:srgbClr val="FFFFFF"/>
                </a:solidFill>
                <a:effectLst/>
                <a:uLnTx/>
                <a:uFillTx/>
                <a:latin typeface="Segoe UI"/>
                <a:cs typeface="Segoe UI"/>
              </a:rPr>
              <a:t>Approved</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Consultant</a:t>
            </a:r>
            <a:r>
              <a:rPr kumimoji="0" lang="en-US" sz="2000" b="0" i="0" u="none" strike="noStrike" kern="0" cap="none" spc="-6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Managers</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555"/>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AECOM</a:t>
            </a:r>
            <a:r>
              <a:rPr kumimoji="0" lang="en-US" sz="2000" b="0" i="0" u="none" strike="noStrike" kern="0" cap="none" spc="-4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Technical</a:t>
            </a:r>
            <a:r>
              <a:rPr kumimoji="0" lang="en-US" sz="2000" b="0" i="0" u="none" strike="noStrike" kern="0" cap="none" spc="-4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Services</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40"/>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Arcadis,</a:t>
            </a:r>
            <a:r>
              <a:rPr kumimoji="0" lang="en-US" sz="2000" b="0" i="0" u="none" strike="noStrike" kern="0" cap="none" spc="-1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US,</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20" normalizeH="0" baseline="0" noProof="0" dirty="0">
                <a:ln>
                  <a:noFill/>
                </a:ln>
                <a:solidFill>
                  <a:srgbClr val="FFFFFF"/>
                </a:solidFill>
                <a:effectLst/>
                <a:uLnTx/>
                <a:uFillTx/>
                <a:latin typeface="Segoe UI"/>
                <a:cs typeface="Segoe UI"/>
              </a:rPr>
              <a:t>Inc.</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35"/>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The</a:t>
            </a:r>
            <a:r>
              <a:rPr kumimoji="0" lang="en-US" sz="2000" b="0" i="0" u="none" strike="noStrike" kern="0" cap="none" spc="-2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Roderick</a:t>
            </a:r>
            <a:r>
              <a:rPr kumimoji="0" lang="en-US" sz="2000" b="0" i="0" u="none" strike="noStrike" kern="0" cap="none" spc="-25"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Group</a:t>
            </a:r>
            <a:r>
              <a:rPr kumimoji="0" lang="en-US" sz="2000" b="0" i="0" u="none" strike="noStrike" kern="0" cap="none" spc="-3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(Ardmore</a:t>
            </a:r>
            <a:r>
              <a:rPr kumimoji="0" lang="en-US" sz="2000" b="0" i="0" u="none" strike="noStrike" kern="0" cap="none" spc="-20"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Roderick)-</a:t>
            </a:r>
            <a:r>
              <a:rPr kumimoji="0" lang="en-US" sz="2000" b="0" i="0" u="none" strike="noStrike" kern="0" cap="none" spc="-25" normalizeH="0" baseline="0" noProof="0" dirty="0">
                <a:ln>
                  <a:noFill/>
                </a:ln>
                <a:solidFill>
                  <a:srgbClr val="FFFFFF"/>
                </a:solidFill>
                <a:effectLst/>
                <a:uLnTx/>
                <a:uFillTx/>
                <a:latin typeface="Segoe UI"/>
                <a:cs typeface="Segoe UI"/>
              </a:rPr>
              <a:t>DBE</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35"/>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HNTB</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10" normalizeH="0" baseline="0" noProof="0" dirty="0">
                <a:ln>
                  <a:noFill/>
                </a:ln>
                <a:solidFill>
                  <a:srgbClr val="FFFFFF"/>
                </a:solidFill>
                <a:effectLst/>
                <a:uLnTx/>
                <a:uFillTx/>
                <a:latin typeface="Segoe UI"/>
                <a:cs typeface="Segoe UI"/>
              </a:rPr>
              <a:t>Corporation</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35"/>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Jacobs</a:t>
            </a:r>
            <a:r>
              <a:rPr kumimoji="0" lang="en-US" sz="2000" b="0" i="0" u="none" strike="noStrike" kern="0" cap="none" spc="-2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Engineering</a:t>
            </a:r>
            <a:r>
              <a:rPr kumimoji="0" lang="en-US" sz="2000" b="0" i="0" u="none" strike="noStrike" kern="0" cap="none" spc="-10" normalizeH="0" baseline="0" noProof="0" dirty="0">
                <a:ln>
                  <a:noFill/>
                </a:ln>
                <a:solidFill>
                  <a:srgbClr val="FFFFFF"/>
                </a:solidFill>
                <a:effectLst/>
                <a:uLnTx/>
                <a:uFillTx/>
                <a:latin typeface="Segoe UI"/>
                <a:cs typeface="Segoe UI"/>
              </a:rPr>
              <a:t> </a:t>
            </a:r>
            <a:r>
              <a:rPr kumimoji="0" lang="en-US" sz="2000" b="0" i="0" u="none" strike="noStrike" kern="0" cap="none" spc="-20" normalizeH="0" baseline="0" noProof="0" dirty="0">
                <a:ln>
                  <a:noFill/>
                </a:ln>
                <a:solidFill>
                  <a:srgbClr val="FFFFFF"/>
                </a:solidFill>
                <a:effectLst/>
                <a:uLnTx/>
                <a:uFillTx/>
                <a:latin typeface="Segoe UI"/>
                <a:cs typeface="Segoe UI"/>
              </a:rPr>
              <a:t>Group</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40"/>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Omega</a:t>
            </a:r>
            <a:r>
              <a:rPr kumimoji="0" lang="en-US" sz="2000" b="0" i="0" u="none" strike="noStrike" kern="0" cap="none" spc="-3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Baker</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25" normalizeH="0" baseline="0" noProof="0" dirty="0">
                <a:ln>
                  <a:noFill/>
                </a:ln>
                <a:solidFill>
                  <a:srgbClr val="FFFFFF"/>
                </a:solidFill>
                <a:effectLst/>
                <a:uLnTx/>
                <a:uFillTx/>
                <a:latin typeface="Segoe UI"/>
                <a:cs typeface="Segoe UI"/>
              </a:rPr>
              <a:t>JV</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35"/>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SQN</a:t>
            </a:r>
            <a:r>
              <a:rPr kumimoji="0" lang="en-US" sz="2000" b="0" i="0" u="none" strike="noStrike" kern="0" cap="none" spc="10" normalizeH="0" baseline="0" noProof="0" dirty="0">
                <a:ln>
                  <a:noFill/>
                </a:ln>
                <a:solidFill>
                  <a:srgbClr val="FFFFFF"/>
                </a:solidFill>
                <a:effectLst/>
                <a:uLnTx/>
                <a:uFillTx/>
                <a:latin typeface="Segoe UI"/>
                <a:cs typeface="Segoe UI"/>
              </a:rPr>
              <a:t> </a:t>
            </a:r>
            <a:r>
              <a:rPr kumimoji="0" lang="en-US" sz="2000" b="0" i="0" u="none" strike="noStrike" kern="0" cap="none" spc="0" normalizeH="0" baseline="0" noProof="0" dirty="0">
                <a:ln>
                  <a:noFill/>
                </a:ln>
                <a:solidFill>
                  <a:srgbClr val="FFFFFF"/>
                </a:solidFill>
                <a:effectLst/>
                <a:uLnTx/>
                <a:uFillTx/>
                <a:latin typeface="Segoe UI"/>
                <a:cs typeface="Segoe UI"/>
              </a:rPr>
              <a:t>Associates</a:t>
            </a:r>
            <a:r>
              <a:rPr kumimoji="0" lang="en-US" sz="2000" b="0" i="0" u="none" strike="noStrike" kern="0" cap="none" spc="20" normalizeH="0" baseline="0" noProof="0" dirty="0">
                <a:ln>
                  <a:noFill/>
                </a:ln>
                <a:solidFill>
                  <a:srgbClr val="FFFFFF"/>
                </a:solidFill>
                <a:effectLst/>
                <a:uLnTx/>
                <a:uFillTx/>
                <a:latin typeface="Segoe UI"/>
                <a:cs typeface="Segoe UI"/>
              </a:rPr>
              <a:t> </a:t>
            </a:r>
            <a:r>
              <a:rPr kumimoji="0" lang="en-US" sz="2000" b="0" i="0" u="none" strike="noStrike" kern="0" cap="none" spc="-30" normalizeH="0" baseline="0" noProof="0" dirty="0">
                <a:ln>
                  <a:noFill/>
                </a:ln>
                <a:solidFill>
                  <a:srgbClr val="FFFFFF"/>
                </a:solidFill>
                <a:effectLst/>
                <a:uLnTx/>
                <a:uFillTx/>
                <a:latin typeface="Segoe UI"/>
                <a:cs typeface="Segoe UI"/>
              </a:rPr>
              <a:t>LLC-</a:t>
            </a:r>
            <a:r>
              <a:rPr kumimoji="0" lang="en-US" sz="2000" b="0" i="0" u="none" strike="noStrike" kern="0" cap="none" spc="-25" normalizeH="0" baseline="0" noProof="0" dirty="0">
                <a:ln>
                  <a:noFill/>
                </a:ln>
                <a:solidFill>
                  <a:srgbClr val="FFFFFF"/>
                </a:solidFill>
                <a:effectLst/>
                <a:uLnTx/>
                <a:uFillTx/>
                <a:latin typeface="Segoe UI"/>
                <a:cs typeface="Segoe UI"/>
              </a:rPr>
              <a:t>DBE</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35"/>
              </a:spcBef>
              <a:spcAft>
                <a:spcPts val="0"/>
              </a:spcAft>
              <a:buClrTx/>
              <a:buSzTx/>
              <a:buFont typeface="Arial"/>
              <a:buChar char="•"/>
              <a:tabLst>
                <a:tab pos="626745" algn="l"/>
                <a:tab pos="627380" algn="l"/>
              </a:tabLst>
              <a:defRPr/>
            </a:pPr>
            <a:r>
              <a:rPr kumimoji="0" lang="en-US" sz="2000" b="0" i="0" u="none" strike="noStrike" kern="0" cap="none" spc="-10" normalizeH="0" baseline="0" noProof="0" dirty="0">
                <a:ln>
                  <a:noFill/>
                </a:ln>
                <a:solidFill>
                  <a:srgbClr val="FFFFFF"/>
                </a:solidFill>
                <a:effectLst/>
                <a:uLnTx/>
                <a:uFillTx/>
                <a:latin typeface="Segoe UI"/>
                <a:cs typeface="Segoe UI"/>
              </a:rPr>
              <a:t>STV,</a:t>
            </a:r>
            <a:r>
              <a:rPr kumimoji="0" lang="en-US" sz="2000" b="0" i="0" u="none" strike="noStrike" kern="0" cap="none" spc="-70" normalizeH="0" baseline="0" noProof="0" dirty="0">
                <a:ln>
                  <a:noFill/>
                </a:ln>
                <a:solidFill>
                  <a:srgbClr val="FFFFFF"/>
                </a:solidFill>
                <a:effectLst/>
                <a:uLnTx/>
                <a:uFillTx/>
                <a:latin typeface="Segoe UI"/>
                <a:cs typeface="Segoe UI"/>
              </a:rPr>
              <a:t> </a:t>
            </a:r>
            <a:r>
              <a:rPr kumimoji="0" lang="en-US" sz="2000" b="0" i="0" u="none" strike="noStrike" kern="0" cap="none" spc="-20" normalizeH="0" baseline="0" noProof="0" dirty="0">
                <a:ln>
                  <a:noFill/>
                </a:ln>
                <a:solidFill>
                  <a:srgbClr val="FFFFFF"/>
                </a:solidFill>
                <a:effectLst/>
                <a:uLnTx/>
                <a:uFillTx/>
                <a:latin typeface="Segoe UI"/>
                <a:cs typeface="Segoe UI"/>
              </a:rPr>
              <a:t>Inc.</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40"/>
              </a:spcBef>
              <a:spcAft>
                <a:spcPts val="0"/>
              </a:spcAft>
              <a:buClrTx/>
              <a:buSzTx/>
              <a:buFont typeface="Arial"/>
              <a:buChar char="•"/>
              <a:tabLst>
                <a:tab pos="626745" algn="l"/>
                <a:tab pos="627380" algn="l"/>
              </a:tabLst>
              <a:defRPr/>
            </a:pPr>
            <a:r>
              <a:rPr kumimoji="0" lang="en-US" sz="2000" b="0" i="0" u="none" strike="noStrike" kern="0" cap="none" spc="-20" normalizeH="0" baseline="0" noProof="0" dirty="0">
                <a:ln>
                  <a:noFill/>
                </a:ln>
                <a:solidFill>
                  <a:srgbClr val="FFFFFF"/>
                </a:solidFill>
                <a:effectLst/>
                <a:uLnTx/>
                <a:uFillTx/>
                <a:latin typeface="Segoe UI"/>
                <a:cs typeface="Segoe UI"/>
              </a:rPr>
              <a:t>Transystems/Tylin</a:t>
            </a:r>
            <a:r>
              <a:rPr kumimoji="0" lang="en-US" sz="2000" b="0" i="0" u="none" strike="noStrike" kern="0" cap="none" spc="75" normalizeH="0" baseline="0" noProof="0" dirty="0">
                <a:ln>
                  <a:noFill/>
                </a:ln>
                <a:solidFill>
                  <a:srgbClr val="FFFFFF"/>
                </a:solidFill>
                <a:effectLst/>
                <a:uLnTx/>
                <a:uFillTx/>
                <a:latin typeface="Segoe UI"/>
                <a:cs typeface="Segoe UI"/>
              </a:rPr>
              <a:t> </a:t>
            </a:r>
            <a:r>
              <a:rPr kumimoji="0" lang="en-US" sz="2000" b="0" i="0" u="none" strike="noStrike" kern="0" cap="none" spc="-25" normalizeH="0" baseline="0" noProof="0" dirty="0">
                <a:ln>
                  <a:noFill/>
                </a:ln>
                <a:solidFill>
                  <a:srgbClr val="FFFFFF"/>
                </a:solidFill>
                <a:effectLst/>
                <a:uLnTx/>
                <a:uFillTx/>
                <a:latin typeface="Segoe UI"/>
                <a:cs typeface="Segoe UI"/>
              </a:rPr>
              <a:t>JV</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626745" marR="0" lvl="1" indent="-213995" defTabSz="914400" eaLnBrk="1" fontAlgn="auto" latinLnBrk="0" hangingPunct="1">
              <a:lnSpc>
                <a:spcPct val="100000"/>
              </a:lnSpc>
              <a:spcBef>
                <a:spcPts val="335"/>
              </a:spcBef>
              <a:spcAft>
                <a:spcPts val="0"/>
              </a:spcAft>
              <a:buClrTx/>
              <a:buSzTx/>
              <a:buFont typeface="Arial"/>
              <a:buChar char="•"/>
              <a:tabLst>
                <a:tab pos="626745" algn="l"/>
                <a:tab pos="627380" algn="l"/>
              </a:tabLst>
              <a:defRPr/>
            </a:pPr>
            <a:r>
              <a:rPr kumimoji="0" lang="en-US" sz="2000" b="0" i="0" u="none" strike="noStrike" kern="0" cap="none" spc="0" normalizeH="0" baseline="0" noProof="0" dirty="0">
                <a:ln>
                  <a:noFill/>
                </a:ln>
                <a:solidFill>
                  <a:srgbClr val="FFFFFF"/>
                </a:solidFill>
                <a:effectLst/>
                <a:uLnTx/>
                <a:uFillTx/>
                <a:latin typeface="Segoe UI"/>
                <a:cs typeface="Segoe UI"/>
              </a:rPr>
              <a:t>WSP</a:t>
            </a:r>
            <a:r>
              <a:rPr kumimoji="0" lang="en-US" sz="2000" b="0" i="0" u="none" strike="noStrike" kern="0" cap="none" spc="5" normalizeH="0" baseline="0" noProof="0" dirty="0">
                <a:ln>
                  <a:noFill/>
                </a:ln>
                <a:solidFill>
                  <a:srgbClr val="FFFFFF"/>
                </a:solidFill>
                <a:effectLst/>
                <a:uLnTx/>
                <a:uFillTx/>
                <a:latin typeface="Segoe UI"/>
                <a:cs typeface="Segoe UI"/>
              </a:rPr>
              <a:t> </a:t>
            </a:r>
            <a:r>
              <a:rPr kumimoji="0" lang="en-US" sz="2000" b="0" i="0" u="none" strike="noStrike" kern="0" cap="none" spc="-25" normalizeH="0" baseline="0" noProof="0" dirty="0">
                <a:ln>
                  <a:noFill/>
                </a:ln>
                <a:solidFill>
                  <a:srgbClr val="FFFFFF"/>
                </a:solidFill>
                <a:effectLst/>
                <a:uLnTx/>
                <a:uFillTx/>
                <a:latin typeface="Segoe UI"/>
                <a:cs typeface="Segoe UI"/>
              </a:rPr>
              <a:t>USA</a:t>
            </a:r>
            <a:endParaRPr kumimoji="0" lang="en-US" sz="2000" b="0" i="0" u="none" strike="noStrike" kern="0" cap="none" spc="0" normalizeH="0" baseline="0" noProof="0" dirty="0">
              <a:ln>
                <a:noFill/>
              </a:ln>
              <a:solidFill>
                <a:sysClr val="windowText" lastClr="000000"/>
              </a:solidFill>
              <a:effectLst/>
              <a:uLnTx/>
              <a:uFillTx/>
              <a:latin typeface="Segoe UI"/>
              <a:cs typeface="Segoe UI"/>
            </a:endParaRPr>
          </a:p>
          <a:p>
            <a:pPr marL="0" indent="0">
              <a:buNone/>
            </a:pPr>
            <a:endParaRPr lang="en-US" dirty="0"/>
          </a:p>
        </p:txBody>
      </p:sp>
      <p:pic>
        <p:nvPicPr>
          <p:cNvPr id="4" name="Picture 5">
            <a:extLst>
              <a:ext uri="{FF2B5EF4-FFF2-40B4-BE49-F238E27FC236}">
                <a16:creationId xmlns:a16="http://schemas.microsoft.com/office/drawing/2014/main" id="{5DEF1A8B-A39D-A3EC-5644-00D295365135}"/>
              </a:ext>
            </a:extLst>
          </p:cNvPr>
          <p:cNvPicPr>
            <a:picLocks noChangeAspect="1"/>
          </p:cNvPicPr>
          <p:nvPr/>
        </p:nvPicPr>
        <p:blipFill>
          <a:blip r:embed="rId2"/>
          <a:stretch>
            <a:fillRect/>
          </a:stretch>
        </p:blipFill>
        <p:spPr>
          <a:xfrm>
            <a:off x="7355855" y="1815220"/>
            <a:ext cx="4773495" cy="2626346"/>
          </a:xfrm>
          <a:prstGeom prst="rect">
            <a:avLst/>
          </a:prstGeom>
        </p:spPr>
      </p:pic>
      <p:pic>
        <p:nvPicPr>
          <p:cNvPr id="6" name="Picture 6">
            <a:extLst>
              <a:ext uri="{FF2B5EF4-FFF2-40B4-BE49-F238E27FC236}">
                <a16:creationId xmlns:a16="http://schemas.microsoft.com/office/drawing/2014/main" id="{8FE3A4E8-69F1-699E-F5BC-369638B2BE32}"/>
              </a:ext>
            </a:extLst>
          </p:cNvPr>
          <p:cNvPicPr>
            <a:picLocks noChangeAspect="1"/>
          </p:cNvPicPr>
          <p:nvPr/>
        </p:nvPicPr>
        <p:blipFill>
          <a:blip r:embed="rId3"/>
          <a:stretch>
            <a:fillRect/>
          </a:stretch>
        </p:blipFill>
        <p:spPr>
          <a:xfrm>
            <a:off x="5246039" y="4566530"/>
            <a:ext cx="4164917" cy="2117948"/>
          </a:xfrm>
          <a:prstGeom prst="rect">
            <a:avLst/>
          </a:prstGeom>
        </p:spPr>
      </p:pic>
    </p:spTree>
    <p:extLst>
      <p:ext uri="{BB962C8B-B14F-4D97-AF65-F5344CB8AC3E}">
        <p14:creationId xmlns:p14="http://schemas.microsoft.com/office/powerpoint/2010/main" val="389208548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BD45124-5895-C049-8E83-FB4A97469046}" vid="{E1334744-54D0-7E45-B297-E02D2BCBF7A9}"/>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force Initiatives - Diversity Programs PPT Content" id="{6D9CC812-2F44-4663-AC58-E1403F65BF1F}" vid="{DE3A7AF7-2BC1-474E-B9C0-611FC45FD5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2011</Words>
  <Application>Microsoft Office PowerPoint</Application>
  <PresentationFormat>Widescreen</PresentationFormat>
  <Paragraphs>387</Paragraphs>
  <Slides>32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Narrow</vt:lpstr>
      <vt:lpstr>Arial,Sans-Serif</vt:lpstr>
      <vt:lpstr>Calibri</vt:lpstr>
      <vt:lpstr>Courier New</vt:lpstr>
      <vt:lpstr>Segoe UI</vt:lpstr>
      <vt:lpstr>2_Office Theme</vt:lpstr>
      <vt:lpstr>3_Office Theme</vt:lpstr>
      <vt:lpstr>Route to Procurement: Congress Branch &amp; Beyond     </vt:lpstr>
      <vt:lpstr>CTA Diversity Small Business Programs</vt:lpstr>
      <vt:lpstr>Workforce</vt:lpstr>
      <vt:lpstr>How To Prepare For Upcoming Opportunities</vt:lpstr>
      <vt:lpstr>PowerPoint Presentation</vt:lpstr>
      <vt:lpstr>PowerPoint Presentation</vt:lpstr>
      <vt:lpstr>General Engineering Consultant Services</vt:lpstr>
      <vt:lpstr>Small Business Enterprise – SBE/GEC</vt:lpstr>
      <vt:lpstr>Construction Management </vt:lpstr>
      <vt:lpstr>Upcoming CM Task Orders</vt:lpstr>
      <vt:lpstr>PowerPoint Presentation</vt:lpstr>
      <vt:lpstr>Mid – Level Construction (MIDCON)</vt:lpstr>
      <vt:lpstr>Upcoming Midcon Work Orders</vt:lpstr>
      <vt:lpstr>PowerPoint Presentation</vt:lpstr>
      <vt:lpstr>Non-Revenue Vehicle Maintenance Facility</vt:lpstr>
      <vt:lpstr>Blue Line – Harlem Station Bus Bridge</vt:lpstr>
      <vt:lpstr>Green Line – Cottage Grove Station</vt:lpstr>
      <vt:lpstr>Blue Line – Congress Project Phase 1</vt:lpstr>
      <vt:lpstr>Blue Line - Racine Station</vt:lpstr>
      <vt:lpstr>All Stations Accessibility Program (ASAP)</vt:lpstr>
      <vt:lpstr>PowerPoint Presentation</vt:lpstr>
      <vt:lpstr>ASAP Phase 1 Station Overview</vt:lpstr>
      <vt:lpstr>PowerPoint Presentation</vt:lpstr>
      <vt:lpstr>Project Overview</vt:lpstr>
      <vt:lpstr>Anticipated Project Schedule  </vt:lpstr>
      <vt:lpstr> Red Line Extension (RLE) Advance Work Procurements</vt:lpstr>
      <vt:lpstr>CM for Demolition Oversight </vt:lpstr>
      <vt:lpstr>RLE GEC Task Orders </vt:lpstr>
      <vt:lpstr>RLE Design Build Contract</vt:lpstr>
      <vt:lpstr>RLE Owners Representative (OR) Contract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Procurement All Stations, Congress, CM Midcon, ADA, RLE</dc:title>
  <dc:creator>Harmon, Shanell</dc:creator>
  <cp:lastModifiedBy>Harmon, Shanell</cp:lastModifiedBy>
  <cp:revision>85</cp:revision>
  <dcterms:created xsi:type="dcterms:W3CDTF">2022-04-12T00:25:20Z</dcterms:created>
  <dcterms:modified xsi:type="dcterms:W3CDTF">2022-06-06T20:15:10Z</dcterms:modified>
</cp:coreProperties>
</file>